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316" r:id="rId4"/>
  </p:sldMasterIdLst>
  <p:notesMasterIdLst>
    <p:notesMasterId r:id="rId24"/>
  </p:notesMasterIdLst>
  <p:handoutMasterIdLst>
    <p:handoutMasterId r:id="rId25"/>
  </p:handoutMasterIdLst>
  <p:sldIdLst>
    <p:sldId id="305" r:id="rId5"/>
    <p:sldId id="482" r:id="rId6"/>
    <p:sldId id="483" r:id="rId7"/>
    <p:sldId id="399" r:id="rId8"/>
    <p:sldId id="484" r:id="rId9"/>
    <p:sldId id="485" r:id="rId10"/>
    <p:sldId id="486" r:id="rId11"/>
    <p:sldId id="487" r:id="rId12"/>
    <p:sldId id="473" r:id="rId13"/>
    <p:sldId id="474" r:id="rId14"/>
    <p:sldId id="475" r:id="rId15"/>
    <p:sldId id="476" r:id="rId16"/>
    <p:sldId id="477" r:id="rId17"/>
    <p:sldId id="478" r:id="rId18"/>
    <p:sldId id="479" r:id="rId19"/>
    <p:sldId id="480" r:id="rId20"/>
    <p:sldId id="481" r:id="rId21"/>
    <p:sldId id="489" r:id="rId22"/>
    <p:sldId id="397" r:id="rId23"/>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400" b="1"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400" b="1"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400" b="1"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400" b="1" kern="1200">
        <a:solidFill>
          <a:schemeClr val="tx1"/>
        </a:solidFill>
        <a:latin typeface="Arial" pitchFamily="34" charset="0"/>
        <a:ea typeface="MS PGothic" pitchFamily="34" charset="-128"/>
        <a:cs typeface="+mn-cs"/>
      </a:defRPr>
    </a:lvl5pPr>
    <a:lvl6pPr marL="2286000" algn="l" defTabSz="914400" rtl="0" eaLnBrk="1" latinLnBrk="0" hangingPunct="1">
      <a:defRPr sz="2400" b="1" kern="1200">
        <a:solidFill>
          <a:schemeClr val="tx1"/>
        </a:solidFill>
        <a:latin typeface="Arial" pitchFamily="34" charset="0"/>
        <a:ea typeface="MS PGothic" pitchFamily="34" charset="-128"/>
        <a:cs typeface="+mn-cs"/>
      </a:defRPr>
    </a:lvl6pPr>
    <a:lvl7pPr marL="2743200" algn="l" defTabSz="914400" rtl="0" eaLnBrk="1" latinLnBrk="0" hangingPunct="1">
      <a:defRPr sz="2400" b="1" kern="1200">
        <a:solidFill>
          <a:schemeClr val="tx1"/>
        </a:solidFill>
        <a:latin typeface="Arial" pitchFamily="34" charset="0"/>
        <a:ea typeface="MS PGothic" pitchFamily="34" charset="-128"/>
        <a:cs typeface="+mn-cs"/>
      </a:defRPr>
    </a:lvl7pPr>
    <a:lvl8pPr marL="3200400" algn="l" defTabSz="914400" rtl="0" eaLnBrk="1" latinLnBrk="0" hangingPunct="1">
      <a:defRPr sz="2400" b="1" kern="1200">
        <a:solidFill>
          <a:schemeClr val="tx1"/>
        </a:solidFill>
        <a:latin typeface="Arial" pitchFamily="34" charset="0"/>
        <a:ea typeface="MS PGothic" pitchFamily="34" charset="-128"/>
        <a:cs typeface="+mn-cs"/>
      </a:defRPr>
    </a:lvl8pPr>
    <a:lvl9pPr marL="3657600" algn="l" defTabSz="914400" rtl="0" eaLnBrk="1" latinLnBrk="0" hangingPunct="1">
      <a:defRPr sz="24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800000"/>
    <a:srgbClr val="CC99FF"/>
    <a:srgbClr val="990099"/>
    <a:srgbClr val="CCFFCC"/>
    <a:srgbClr val="FFFFCC"/>
    <a:srgbClr val="FFCC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2007" autoAdjust="0"/>
  </p:normalViewPr>
  <p:slideViewPr>
    <p:cSldViewPr>
      <p:cViewPr>
        <p:scale>
          <a:sx n="87" d="100"/>
          <a:sy n="87" d="100"/>
        </p:scale>
        <p:origin x="-360" y="7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350B41-8C60-4CCE-B2CA-5D3A418E4044}" type="doc">
      <dgm:prSet loTypeId="urn:microsoft.com/office/officeart/2005/8/layout/lProcess3" loCatId="process" qsTypeId="urn:microsoft.com/office/officeart/2005/8/quickstyle/simple5" qsCatId="simple" csTypeId="urn:microsoft.com/office/officeart/2005/8/colors/colorful5" csCatId="colorful" phldr="1"/>
      <dgm:spPr/>
      <dgm:t>
        <a:bodyPr/>
        <a:lstStyle/>
        <a:p>
          <a:endParaRPr lang="es-CO"/>
        </a:p>
      </dgm:t>
    </dgm:pt>
    <dgm:pt modelId="{4C466875-F8F7-4BDC-A4A9-59149F8A4893}">
      <dgm:prSet phldrT="[Text]" custT="1"/>
      <dgm:spPr>
        <a:solidFill>
          <a:schemeClr val="accent1">
            <a:lumMod val="60000"/>
            <a:lumOff val="40000"/>
          </a:schemeClr>
        </a:solidFill>
      </dgm:spPr>
      <dgm:t>
        <a:bodyPr/>
        <a:lstStyle/>
        <a:p>
          <a:r>
            <a:rPr lang="es-CO" sz="3600" b="1" dirty="0" smtClean="0">
              <a:solidFill>
                <a:schemeClr val="tx1"/>
              </a:solidFill>
              <a:latin typeface="Calibri" pitchFamily="34" charset="0"/>
              <a:cs typeface="Calibri" pitchFamily="34" charset="0"/>
            </a:rPr>
            <a:t>3°</a:t>
          </a:r>
          <a:endParaRPr lang="es-CO" sz="3600" b="1" dirty="0">
            <a:solidFill>
              <a:schemeClr val="tx1"/>
            </a:solidFill>
            <a:latin typeface="Calibri" pitchFamily="34" charset="0"/>
            <a:cs typeface="Calibri" pitchFamily="34" charset="0"/>
          </a:endParaRPr>
        </a:p>
      </dgm:t>
    </dgm:pt>
    <dgm:pt modelId="{6ED16FD6-D189-4223-8BB7-82A8B3EA6C47}" type="parTrans" cxnId="{8B7BD24A-243A-43C3-8A84-5F9DD23908CF}">
      <dgm:prSet/>
      <dgm:spPr/>
      <dgm:t>
        <a:bodyPr/>
        <a:lstStyle/>
        <a:p>
          <a:endParaRPr lang="es-CO" sz="2800">
            <a:latin typeface="Calibri" pitchFamily="34" charset="0"/>
            <a:cs typeface="Calibri" pitchFamily="34" charset="0"/>
          </a:endParaRPr>
        </a:p>
      </dgm:t>
    </dgm:pt>
    <dgm:pt modelId="{A5B6E19E-FE7D-43C2-950B-D3E9C5CEF2C0}" type="sibTrans" cxnId="{8B7BD24A-243A-43C3-8A84-5F9DD23908CF}">
      <dgm:prSet/>
      <dgm:spPr/>
      <dgm:t>
        <a:bodyPr/>
        <a:lstStyle/>
        <a:p>
          <a:endParaRPr lang="es-CO" sz="2800">
            <a:latin typeface="Calibri" pitchFamily="34" charset="0"/>
            <a:cs typeface="Calibri" pitchFamily="34" charset="0"/>
          </a:endParaRPr>
        </a:p>
      </dgm:t>
    </dgm:pt>
    <dgm:pt modelId="{FA398300-DEA5-41DC-B674-E2DB202EF32A}">
      <dgm:prSet phldrT="[Text]" custT="1"/>
      <dgm:spPr>
        <a:solidFill>
          <a:schemeClr val="accent1">
            <a:lumMod val="40000"/>
            <a:lumOff val="60000"/>
            <a:alpha val="90000"/>
          </a:schemeClr>
        </a:solidFill>
      </dgm:spPr>
      <dgm:t>
        <a:bodyPr/>
        <a:lstStyle/>
        <a:p>
          <a:r>
            <a:rPr lang="es-CO" sz="2400" dirty="0" smtClean="0">
              <a:latin typeface="Calibri" pitchFamily="34" charset="0"/>
              <a:cs typeface="Calibri" pitchFamily="34" charset="0"/>
            </a:rPr>
            <a:t>Lenguaje</a:t>
          </a:r>
          <a:endParaRPr lang="es-CO" sz="2400" dirty="0">
            <a:latin typeface="Calibri" pitchFamily="34" charset="0"/>
            <a:cs typeface="Calibri" pitchFamily="34" charset="0"/>
          </a:endParaRPr>
        </a:p>
      </dgm:t>
    </dgm:pt>
    <dgm:pt modelId="{E20A6F05-D98C-4DAE-A2AC-3F99084B260E}" type="parTrans" cxnId="{F983DF9D-267F-457C-A269-DAA8B8F6B46B}">
      <dgm:prSet/>
      <dgm:spPr/>
      <dgm:t>
        <a:bodyPr/>
        <a:lstStyle/>
        <a:p>
          <a:endParaRPr lang="es-CO" sz="2800">
            <a:latin typeface="Calibri" pitchFamily="34" charset="0"/>
            <a:cs typeface="Calibri" pitchFamily="34" charset="0"/>
          </a:endParaRPr>
        </a:p>
      </dgm:t>
    </dgm:pt>
    <dgm:pt modelId="{F7811552-44FD-49B5-A22A-9E9CF023A2DD}" type="sibTrans" cxnId="{F983DF9D-267F-457C-A269-DAA8B8F6B46B}">
      <dgm:prSet/>
      <dgm:spPr/>
      <dgm:t>
        <a:bodyPr/>
        <a:lstStyle/>
        <a:p>
          <a:endParaRPr lang="es-CO" sz="2800">
            <a:latin typeface="Calibri" pitchFamily="34" charset="0"/>
            <a:cs typeface="Calibri" pitchFamily="34" charset="0"/>
          </a:endParaRPr>
        </a:p>
      </dgm:t>
    </dgm:pt>
    <dgm:pt modelId="{E9C575AC-26AB-457A-AFEE-DAC839921983}">
      <dgm:prSet phldrT="[Text]" custT="1"/>
      <dgm:spPr>
        <a:solidFill>
          <a:schemeClr val="accent1">
            <a:lumMod val="20000"/>
            <a:lumOff val="80000"/>
            <a:alpha val="90000"/>
          </a:schemeClr>
        </a:solidFill>
      </dgm:spPr>
      <dgm:t>
        <a:bodyPr/>
        <a:lstStyle/>
        <a:p>
          <a:r>
            <a:rPr lang="es-CO" sz="2400" dirty="0" smtClean="0">
              <a:latin typeface="Calibri" pitchFamily="34" charset="0"/>
              <a:cs typeface="Calibri" pitchFamily="34" charset="0"/>
            </a:rPr>
            <a:t>Matemáticas</a:t>
          </a:r>
          <a:endParaRPr lang="es-CO" sz="2400" dirty="0">
            <a:latin typeface="Calibri" pitchFamily="34" charset="0"/>
            <a:cs typeface="Calibri" pitchFamily="34" charset="0"/>
          </a:endParaRPr>
        </a:p>
      </dgm:t>
    </dgm:pt>
    <dgm:pt modelId="{D598AC3E-AE41-4457-BEDF-95524EAF5168}" type="parTrans" cxnId="{B8DEBD67-5DE5-475B-ADE3-85183D9DD677}">
      <dgm:prSet/>
      <dgm:spPr/>
      <dgm:t>
        <a:bodyPr/>
        <a:lstStyle/>
        <a:p>
          <a:endParaRPr lang="es-CO" sz="2800">
            <a:latin typeface="Calibri" pitchFamily="34" charset="0"/>
            <a:cs typeface="Calibri" pitchFamily="34" charset="0"/>
          </a:endParaRPr>
        </a:p>
      </dgm:t>
    </dgm:pt>
    <dgm:pt modelId="{CE761319-1A74-4DB1-BCC9-8A3C05ACC0FA}" type="sibTrans" cxnId="{B8DEBD67-5DE5-475B-ADE3-85183D9DD677}">
      <dgm:prSet/>
      <dgm:spPr/>
      <dgm:t>
        <a:bodyPr/>
        <a:lstStyle/>
        <a:p>
          <a:endParaRPr lang="es-CO" sz="2800">
            <a:latin typeface="Calibri" pitchFamily="34" charset="0"/>
            <a:cs typeface="Calibri" pitchFamily="34" charset="0"/>
          </a:endParaRPr>
        </a:p>
      </dgm:t>
    </dgm:pt>
    <dgm:pt modelId="{C1C2096D-E480-4050-B1BB-E68E9BB0014C}">
      <dgm:prSet phldrT="[Text]" custT="1"/>
      <dgm:spPr>
        <a:solidFill>
          <a:schemeClr val="accent1">
            <a:lumMod val="60000"/>
            <a:lumOff val="40000"/>
          </a:schemeClr>
        </a:solidFill>
      </dgm:spPr>
      <dgm:t>
        <a:bodyPr/>
        <a:lstStyle/>
        <a:p>
          <a:r>
            <a:rPr lang="es-CO" sz="2600" b="1" dirty="0" smtClean="0">
              <a:solidFill>
                <a:schemeClr val="tx1"/>
              </a:solidFill>
              <a:latin typeface="Calibri" pitchFamily="34" charset="0"/>
              <a:cs typeface="Calibri" pitchFamily="34" charset="0"/>
            </a:rPr>
            <a:t>5° y 9°</a:t>
          </a:r>
          <a:endParaRPr lang="es-CO" sz="2600" b="1" dirty="0">
            <a:solidFill>
              <a:schemeClr val="tx1"/>
            </a:solidFill>
            <a:latin typeface="Calibri" pitchFamily="34" charset="0"/>
            <a:cs typeface="Calibri" pitchFamily="34" charset="0"/>
          </a:endParaRPr>
        </a:p>
      </dgm:t>
    </dgm:pt>
    <dgm:pt modelId="{9504D010-5D53-4529-9798-871B7AADBF3E}" type="parTrans" cxnId="{CADB88B1-30BD-4C1B-9A45-043677ED232F}">
      <dgm:prSet/>
      <dgm:spPr/>
      <dgm:t>
        <a:bodyPr/>
        <a:lstStyle/>
        <a:p>
          <a:endParaRPr lang="es-CO" sz="2800">
            <a:latin typeface="Calibri" pitchFamily="34" charset="0"/>
            <a:cs typeface="Calibri" pitchFamily="34" charset="0"/>
          </a:endParaRPr>
        </a:p>
      </dgm:t>
    </dgm:pt>
    <dgm:pt modelId="{DE924135-5223-472D-AAEA-2E566BDE9FF9}" type="sibTrans" cxnId="{CADB88B1-30BD-4C1B-9A45-043677ED232F}">
      <dgm:prSet/>
      <dgm:spPr/>
      <dgm:t>
        <a:bodyPr/>
        <a:lstStyle/>
        <a:p>
          <a:endParaRPr lang="es-CO" sz="2800">
            <a:latin typeface="Calibri" pitchFamily="34" charset="0"/>
            <a:cs typeface="Calibri" pitchFamily="34" charset="0"/>
          </a:endParaRPr>
        </a:p>
      </dgm:t>
    </dgm:pt>
    <dgm:pt modelId="{67B93DB7-CCA4-43D0-8FD8-F96D5464D5EE}">
      <dgm:prSet phldrT="[Text]" custT="1"/>
      <dgm:spPr>
        <a:solidFill>
          <a:schemeClr val="accent1">
            <a:lumMod val="40000"/>
            <a:lumOff val="60000"/>
            <a:alpha val="90000"/>
          </a:schemeClr>
        </a:solidFill>
      </dgm:spPr>
      <dgm:t>
        <a:bodyPr/>
        <a:lstStyle/>
        <a:p>
          <a:r>
            <a:rPr lang="es-CO" sz="1800" dirty="0" smtClean="0">
              <a:latin typeface="Calibri" pitchFamily="34" charset="0"/>
              <a:cs typeface="Calibri" pitchFamily="34" charset="0"/>
            </a:rPr>
            <a:t>Lenguaje</a:t>
          </a:r>
          <a:endParaRPr lang="es-CO" sz="1800" dirty="0">
            <a:latin typeface="Calibri" pitchFamily="34" charset="0"/>
            <a:cs typeface="Calibri" pitchFamily="34" charset="0"/>
          </a:endParaRPr>
        </a:p>
      </dgm:t>
    </dgm:pt>
    <dgm:pt modelId="{1A07E9B8-1261-4356-9DC7-F2FB4B150F5C}" type="parTrans" cxnId="{16EA3F61-072F-4131-BD29-C52F2D4DE9B3}">
      <dgm:prSet/>
      <dgm:spPr/>
      <dgm:t>
        <a:bodyPr/>
        <a:lstStyle/>
        <a:p>
          <a:endParaRPr lang="es-CO" sz="2800">
            <a:latin typeface="Calibri" pitchFamily="34" charset="0"/>
            <a:cs typeface="Calibri" pitchFamily="34" charset="0"/>
          </a:endParaRPr>
        </a:p>
      </dgm:t>
    </dgm:pt>
    <dgm:pt modelId="{4F1CB3BE-3644-425A-B570-A86E7F5933B9}" type="sibTrans" cxnId="{16EA3F61-072F-4131-BD29-C52F2D4DE9B3}">
      <dgm:prSet/>
      <dgm:spPr/>
      <dgm:t>
        <a:bodyPr/>
        <a:lstStyle/>
        <a:p>
          <a:endParaRPr lang="es-CO" sz="2800">
            <a:latin typeface="Calibri" pitchFamily="34" charset="0"/>
            <a:cs typeface="Calibri" pitchFamily="34" charset="0"/>
          </a:endParaRPr>
        </a:p>
      </dgm:t>
    </dgm:pt>
    <dgm:pt modelId="{9C104B08-78DC-4A36-8626-18719F90A8D8}">
      <dgm:prSet phldrT="[Text]" custT="1"/>
      <dgm:spPr>
        <a:solidFill>
          <a:schemeClr val="accent1">
            <a:lumMod val="20000"/>
            <a:lumOff val="80000"/>
            <a:alpha val="90000"/>
          </a:schemeClr>
        </a:solidFill>
      </dgm:spPr>
      <dgm:t>
        <a:bodyPr/>
        <a:lstStyle/>
        <a:p>
          <a:r>
            <a:rPr lang="es-CO" sz="1400" dirty="0" smtClean="0">
              <a:latin typeface="Calibri" pitchFamily="34" charset="0"/>
              <a:cs typeface="Calibri" pitchFamily="34" charset="0"/>
            </a:rPr>
            <a:t>Competencias Ciudadanas</a:t>
          </a:r>
          <a:endParaRPr lang="es-CO" sz="1400" dirty="0">
            <a:latin typeface="Calibri" pitchFamily="34" charset="0"/>
            <a:cs typeface="Calibri" pitchFamily="34" charset="0"/>
          </a:endParaRPr>
        </a:p>
      </dgm:t>
    </dgm:pt>
    <dgm:pt modelId="{DA9AA5F6-D932-4A07-A781-98C861252A82}" type="parTrans" cxnId="{DBA09025-17AB-4B1B-BE24-3889748AA1E1}">
      <dgm:prSet/>
      <dgm:spPr/>
      <dgm:t>
        <a:bodyPr/>
        <a:lstStyle/>
        <a:p>
          <a:endParaRPr lang="es-CO" sz="2800">
            <a:latin typeface="Calibri" pitchFamily="34" charset="0"/>
            <a:cs typeface="Calibri" pitchFamily="34" charset="0"/>
          </a:endParaRPr>
        </a:p>
      </dgm:t>
    </dgm:pt>
    <dgm:pt modelId="{C7E4789C-CD93-446E-9D61-E42712D197DC}" type="sibTrans" cxnId="{DBA09025-17AB-4B1B-BE24-3889748AA1E1}">
      <dgm:prSet/>
      <dgm:spPr/>
      <dgm:t>
        <a:bodyPr/>
        <a:lstStyle/>
        <a:p>
          <a:endParaRPr lang="es-CO" sz="2800">
            <a:latin typeface="Calibri" pitchFamily="34" charset="0"/>
            <a:cs typeface="Calibri" pitchFamily="34" charset="0"/>
          </a:endParaRPr>
        </a:p>
      </dgm:t>
    </dgm:pt>
    <dgm:pt modelId="{2A7089D0-3AC7-4145-A8CF-EDAB04F93A8E}">
      <dgm:prSet phldrT="[Text]" custT="1"/>
      <dgm:spPr>
        <a:solidFill>
          <a:schemeClr val="accent5">
            <a:lumMod val="20000"/>
            <a:lumOff val="80000"/>
            <a:alpha val="90000"/>
          </a:schemeClr>
        </a:solidFill>
      </dgm:spPr>
      <dgm:t>
        <a:bodyPr/>
        <a:lstStyle/>
        <a:p>
          <a:r>
            <a:rPr lang="es-CO" sz="1800" dirty="0" smtClean="0">
              <a:latin typeface="Calibri" pitchFamily="34" charset="0"/>
              <a:cs typeface="Calibri" pitchFamily="34" charset="0"/>
            </a:rPr>
            <a:t>Ciencias Naturales</a:t>
          </a:r>
          <a:endParaRPr lang="es-CO" sz="1800" dirty="0">
            <a:latin typeface="Calibri" pitchFamily="34" charset="0"/>
            <a:cs typeface="Calibri" pitchFamily="34" charset="0"/>
          </a:endParaRPr>
        </a:p>
      </dgm:t>
    </dgm:pt>
    <dgm:pt modelId="{6874898C-3957-4427-ABFF-822525EACD93}" type="parTrans" cxnId="{723EE777-EA11-483D-8B12-962BB456CC78}">
      <dgm:prSet/>
      <dgm:spPr/>
      <dgm:t>
        <a:bodyPr/>
        <a:lstStyle/>
        <a:p>
          <a:endParaRPr lang="es-CO" sz="2800">
            <a:latin typeface="Calibri" pitchFamily="34" charset="0"/>
            <a:cs typeface="Calibri" pitchFamily="34" charset="0"/>
          </a:endParaRPr>
        </a:p>
      </dgm:t>
    </dgm:pt>
    <dgm:pt modelId="{5643A920-C814-4936-B2A7-B61098A5EA88}" type="sibTrans" cxnId="{723EE777-EA11-483D-8B12-962BB456CC78}">
      <dgm:prSet/>
      <dgm:spPr/>
      <dgm:t>
        <a:bodyPr/>
        <a:lstStyle/>
        <a:p>
          <a:endParaRPr lang="es-CO" sz="2800">
            <a:latin typeface="Calibri" pitchFamily="34" charset="0"/>
            <a:cs typeface="Calibri" pitchFamily="34" charset="0"/>
          </a:endParaRPr>
        </a:p>
      </dgm:t>
    </dgm:pt>
    <dgm:pt modelId="{3A67314A-C0AA-48E9-B948-7D06A76F9797}">
      <dgm:prSet phldrT="[Text]" custT="1"/>
      <dgm:spPr>
        <a:solidFill>
          <a:schemeClr val="accent1">
            <a:lumMod val="20000"/>
            <a:lumOff val="80000"/>
            <a:alpha val="90000"/>
          </a:schemeClr>
        </a:solidFill>
      </dgm:spPr>
      <dgm:t>
        <a:bodyPr/>
        <a:lstStyle/>
        <a:p>
          <a:r>
            <a:rPr lang="es-CO" sz="1400" dirty="0" smtClean="0">
              <a:latin typeface="Calibri" pitchFamily="34" charset="0"/>
              <a:cs typeface="Calibri" pitchFamily="34" charset="0"/>
            </a:rPr>
            <a:t>Matemáticas</a:t>
          </a:r>
          <a:endParaRPr lang="es-CO" sz="1400" dirty="0">
            <a:latin typeface="Calibri" pitchFamily="34" charset="0"/>
            <a:cs typeface="Calibri" pitchFamily="34" charset="0"/>
          </a:endParaRPr>
        </a:p>
      </dgm:t>
    </dgm:pt>
    <dgm:pt modelId="{2C7535B5-1538-4D0F-BBB6-B7E73E3EA861}" type="parTrans" cxnId="{023D96EB-DB92-4E0F-A191-212EA344795C}">
      <dgm:prSet/>
      <dgm:spPr/>
      <dgm:t>
        <a:bodyPr/>
        <a:lstStyle/>
        <a:p>
          <a:endParaRPr lang="es-CO" sz="2800">
            <a:latin typeface="Calibri" pitchFamily="34" charset="0"/>
            <a:cs typeface="Calibri" pitchFamily="34" charset="0"/>
          </a:endParaRPr>
        </a:p>
      </dgm:t>
    </dgm:pt>
    <dgm:pt modelId="{D03BA1D5-36F9-4742-990A-C3FEE9692C7D}" type="sibTrans" cxnId="{023D96EB-DB92-4E0F-A191-212EA344795C}">
      <dgm:prSet/>
      <dgm:spPr/>
      <dgm:t>
        <a:bodyPr/>
        <a:lstStyle/>
        <a:p>
          <a:endParaRPr lang="es-CO" sz="2800">
            <a:latin typeface="Calibri" pitchFamily="34" charset="0"/>
            <a:cs typeface="Calibri" pitchFamily="34" charset="0"/>
          </a:endParaRPr>
        </a:p>
      </dgm:t>
    </dgm:pt>
    <dgm:pt modelId="{DAE2BAB4-1D5E-47C2-8B21-0B4E1D6CB168}" type="pres">
      <dgm:prSet presAssocID="{D5350B41-8C60-4CCE-B2CA-5D3A418E4044}" presName="Name0" presStyleCnt="0">
        <dgm:presLayoutVars>
          <dgm:chPref val="3"/>
          <dgm:dir/>
          <dgm:animLvl val="lvl"/>
          <dgm:resizeHandles/>
        </dgm:presLayoutVars>
      </dgm:prSet>
      <dgm:spPr/>
      <dgm:t>
        <a:bodyPr/>
        <a:lstStyle/>
        <a:p>
          <a:endParaRPr lang="es-CO"/>
        </a:p>
      </dgm:t>
    </dgm:pt>
    <dgm:pt modelId="{546CFE02-5449-4A8D-A292-674A9D5373A7}" type="pres">
      <dgm:prSet presAssocID="{4C466875-F8F7-4BDC-A4A9-59149F8A4893}" presName="horFlow" presStyleCnt="0"/>
      <dgm:spPr/>
    </dgm:pt>
    <dgm:pt modelId="{F75B76AE-4E2B-45B8-A39F-D578C83E4C7A}" type="pres">
      <dgm:prSet presAssocID="{4C466875-F8F7-4BDC-A4A9-59149F8A4893}" presName="bigChev" presStyleLbl="node1" presStyleIdx="0" presStyleCnt="2"/>
      <dgm:spPr/>
      <dgm:t>
        <a:bodyPr/>
        <a:lstStyle/>
        <a:p>
          <a:endParaRPr lang="es-CO"/>
        </a:p>
      </dgm:t>
    </dgm:pt>
    <dgm:pt modelId="{9235E0F3-5A39-4E9F-BE22-3E08655FF408}" type="pres">
      <dgm:prSet presAssocID="{E20A6F05-D98C-4DAE-A2AC-3F99084B260E}" presName="parTrans" presStyleCnt="0"/>
      <dgm:spPr/>
    </dgm:pt>
    <dgm:pt modelId="{06B2CA45-145D-45FE-AC8D-0529890CB9BB}" type="pres">
      <dgm:prSet presAssocID="{FA398300-DEA5-41DC-B674-E2DB202EF32A}" presName="node" presStyleLbl="alignAccFollowNode1" presStyleIdx="0" presStyleCnt="6" custScaleX="132270">
        <dgm:presLayoutVars>
          <dgm:bulletEnabled val="1"/>
        </dgm:presLayoutVars>
      </dgm:prSet>
      <dgm:spPr/>
      <dgm:t>
        <a:bodyPr/>
        <a:lstStyle/>
        <a:p>
          <a:endParaRPr lang="es-CO"/>
        </a:p>
      </dgm:t>
    </dgm:pt>
    <dgm:pt modelId="{1C40410F-31E5-4183-BFDF-E050DFC324C6}" type="pres">
      <dgm:prSet presAssocID="{F7811552-44FD-49B5-A22A-9E9CF023A2DD}" presName="sibTrans" presStyleCnt="0"/>
      <dgm:spPr/>
    </dgm:pt>
    <dgm:pt modelId="{959F0375-9F35-4F0B-820A-08048DEC0C82}" type="pres">
      <dgm:prSet presAssocID="{E9C575AC-26AB-457A-AFEE-DAC839921983}" presName="node" presStyleLbl="alignAccFollowNode1" presStyleIdx="1" presStyleCnt="6" custScaleX="155127">
        <dgm:presLayoutVars>
          <dgm:bulletEnabled val="1"/>
        </dgm:presLayoutVars>
      </dgm:prSet>
      <dgm:spPr/>
      <dgm:t>
        <a:bodyPr/>
        <a:lstStyle/>
        <a:p>
          <a:endParaRPr lang="es-CO"/>
        </a:p>
      </dgm:t>
    </dgm:pt>
    <dgm:pt modelId="{7EC1706B-8797-4F09-A0EF-E7F6D77E0FBD}" type="pres">
      <dgm:prSet presAssocID="{4C466875-F8F7-4BDC-A4A9-59149F8A4893}" presName="vSp" presStyleCnt="0"/>
      <dgm:spPr/>
    </dgm:pt>
    <dgm:pt modelId="{16726D6A-3021-4B1A-BEBE-B6C552E2918B}" type="pres">
      <dgm:prSet presAssocID="{C1C2096D-E480-4050-B1BB-E68E9BB0014C}" presName="horFlow" presStyleCnt="0"/>
      <dgm:spPr/>
    </dgm:pt>
    <dgm:pt modelId="{6146EE2D-D98A-47EC-9E70-393AB48A8CCB}" type="pres">
      <dgm:prSet presAssocID="{C1C2096D-E480-4050-B1BB-E68E9BB0014C}" presName="bigChev" presStyleLbl="node1" presStyleIdx="1" presStyleCnt="2" custLinFactNeighborY="3205"/>
      <dgm:spPr/>
      <dgm:t>
        <a:bodyPr/>
        <a:lstStyle/>
        <a:p>
          <a:endParaRPr lang="es-CO"/>
        </a:p>
      </dgm:t>
    </dgm:pt>
    <dgm:pt modelId="{70335584-D749-48F6-8BEA-E1AFB3E6EC4E}" type="pres">
      <dgm:prSet presAssocID="{1A07E9B8-1261-4356-9DC7-F2FB4B150F5C}" presName="parTrans" presStyleCnt="0"/>
      <dgm:spPr/>
    </dgm:pt>
    <dgm:pt modelId="{CA94E753-E870-408A-A5DB-23788ACC5A5C}" type="pres">
      <dgm:prSet presAssocID="{67B93DB7-CCA4-43D0-8FD8-F96D5464D5EE}" presName="node" presStyleLbl="alignAccFollowNode1" presStyleIdx="2" presStyleCnt="6" custLinFactNeighborY="-4402">
        <dgm:presLayoutVars>
          <dgm:bulletEnabled val="1"/>
        </dgm:presLayoutVars>
      </dgm:prSet>
      <dgm:spPr/>
      <dgm:t>
        <a:bodyPr/>
        <a:lstStyle/>
        <a:p>
          <a:endParaRPr lang="es-CO"/>
        </a:p>
      </dgm:t>
    </dgm:pt>
    <dgm:pt modelId="{8A9A77B2-64B0-4C22-8735-C2116E5756F9}" type="pres">
      <dgm:prSet presAssocID="{4F1CB3BE-3644-425A-B570-A86E7F5933B9}" presName="sibTrans" presStyleCnt="0"/>
      <dgm:spPr/>
    </dgm:pt>
    <dgm:pt modelId="{200F7DBC-B419-4AB9-936F-F9539ECA6DDE}" type="pres">
      <dgm:prSet presAssocID="{2A7089D0-3AC7-4145-A8CF-EDAB04F93A8E}" presName="node" presStyleLbl="alignAccFollowNode1" presStyleIdx="3" presStyleCnt="6" custLinFactX="72082" custLinFactNeighborX="100000" custLinFactNeighborY="-4402">
        <dgm:presLayoutVars>
          <dgm:bulletEnabled val="1"/>
        </dgm:presLayoutVars>
      </dgm:prSet>
      <dgm:spPr/>
      <dgm:t>
        <a:bodyPr/>
        <a:lstStyle/>
        <a:p>
          <a:endParaRPr lang="es-CO"/>
        </a:p>
      </dgm:t>
    </dgm:pt>
    <dgm:pt modelId="{730CACE0-2BCC-4F68-9306-334C63189E65}" type="pres">
      <dgm:prSet presAssocID="{5643A920-C814-4936-B2A7-B61098A5EA88}" presName="sibTrans" presStyleCnt="0"/>
      <dgm:spPr/>
    </dgm:pt>
    <dgm:pt modelId="{4D5BFB84-BB5E-41FF-9DF4-C0DC1606752D}" type="pres">
      <dgm:prSet presAssocID="{9C104B08-78DC-4A36-8626-18719F90A8D8}" presName="node" presStyleLbl="alignAccFollowNode1" presStyleIdx="4" presStyleCnt="6" custScaleX="116326" custLinFactX="72060" custLinFactNeighborX="100000" custLinFactNeighborY="-4402">
        <dgm:presLayoutVars>
          <dgm:bulletEnabled val="1"/>
        </dgm:presLayoutVars>
      </dgm:prSet>
      <dgm:spPr/>
      <dgm:t>
        <a:bodyPr/>
        <a:lstStyle/>
        <a:p>
          <a:endParaRPr lang="es-CO"/>
        </a:p>
      </dgm:t>
    </dgm:pt>
    <dgm:pt modelId="{8C4465C7-B859-4EEE-83FC-76A26377CCEA}" type="pres">
      <dgm:prSet presAssocID="{C7E4789C-CD93-446E-9D61-E42712D197DC}" presName="sibTrans" presStyleCnt="0"/>
      <dgm:spPr/>
    </dgm:pt>
    <dgm:pt modelId="{C155F420-4FCA-4C6A-AD06-DD121A2478F9}" type="pres">
      <dgm:prSet presAssocID="{3A67314A-C0AA-48E9-B948-7D06A76F9797}" presName="node" presStyleLbl="alignAccFollowNode1" presStyleIdx="5" presStyleCnt="6" custLinFactX="-159978" custLinFactNeighborX="-200000" custLinFactNeighborY="-4402">
        <dgm:presLayoutVars>
          <dgm:bulletEnabled val="1"/>
        </dgm:presLayoutVars>
      </dgm:prSet>
      <dgm:spPr/>
      <dgm:t>
        <a:bodyPr/>
        <a:lstStyle/>
        <a:p>
          <a:endParaRPr lang="es-CO"/>
        </a:p>
      </dgm:t>
    </dgm:pt>
  </dgm:ptLst>
  <dgm:cxnLst>
    <dgm:cxn modelId="{16EA3F61-072F-4131-BD29-C52F2D4DE9B3}" srcId="{C1C2096D-E480-4050-B1BB-E68E9BB0014C}" destId="{67B93DB7-CCA4-43D0-8FD8-F96D5464D5EE}" srcOrd="0" destOrd="0" parTransId="{1A07E9B8-1261-4356-9DC7-F2FB4B150F5C}" sibTransId="{4F1CB3BE-3644-425A-B570-A86E7F5933B9}"/>
    <dgm:cxn modelId="{B8DEBD67-5DE5-475B-ADE3-85183D9DD677}" srcId="{4C466875-F8F7-4BDC-A4A9-59149F8A4893}" destId="{E9C575AC-26AB-457A-AFEE-DAC839921983}" srcOrd="1" destOrd="0" parTransId="{D598AC3E-AE41-4457-BEDF-95524EAF5168}" sibTransId="{CE761319-1A74-4DB1-BCC9-8A3C05ACC0FA}"/>
    <dgm:cxn modelId="{DF235E9D-5327-4FA1-A5B9-78D56879639E}" type="presOf" srcId="{D5350B41-8C60-4CCE-B2CA-5D3A418E4044}" destId="{DAE2BAB4-1D5E-47C2-8B21-0B4E1D6CB168}" srcOrd="0" destOrd="0" presId="urn:microsoft.com/office/officeart/2005/8/layout/lProcess3"/>
    <dgm:cxn modelId="{66F58C77-995F-47E0-BF2F-4D4B33B33360}" type="presOf" srcId="{4C466875-F8F7-4BDC-A4A9-59149F8A4893}" destId="{F75B76AE-4E2B-45B8-A39F-D578C83E4C7A}" srcOrd="0" destOrd="0" presId="urn:microsoft.com/office/officeart/2005/8/layout/lProcess3"/>
    <dgm:cxn modelId="{F983DF9D-267F-457C-A269-DAA8B8F6B46B}" srcId="{4C466875-F8F7-4BDC-A4A9-59149F8A4893}" destId="{FA398300-DEA5-41DC-B674-E2DB202EF32A}" srcOrd="0" destOrd="0" parTransId="{E20A6F05-D98C-4DAE-A2AC-3F99084B260E}" sibTransId="{F7811552-44FD-49B5-A22A-9E9CF023A2DD}"/>
    <dgm:cxn modelId="{A85505F9-CC3A-4D2D-8B63-7995A31B57F6}" type="presOf" srcId="{E9C575AC-26AB-457A-AFEE-DAC839921983}" destId="{959F0375-9F35-4F0B-820A-08048DEC0C82}" srcOrd="0" destOrd="0" presId="urn:microsoft.com/office/officeart/2005/8/layout/lProcess3"/>
    <dgm:cxn modelId="{DBA09025-17AB-4B1B-BE24-3889748AA1E1}" srcId="{C1C2096D-E480-4050-B1BB-E68E9BB0014C}" destId="{9C104B08-78DC-4A36-8626-18719F90A8D8}" srcOrd="2" destOrd="0" parTransId="{DA9AA5F6-D932-4A07-A781-98C861252A82}" sibTransId="{C7E4789C-CD93-446E-9D61-E42712D197DC}"/>
    <dgm:cxn modelId="{827A6045-4B90-4FF7-B8A3-C5B16230365E}" type="presOf" srcId="{3A67314A-C0AA-48E9-B948-7D06A76F9797}" destId="{C155F420-4FCA-4C6A-AD06-DD121A2478F9}" srcOrd="0" destOrd="0" presId="urn:microsoft.com/office/officeart/2005/8/layout/lProcess3"/>
    <dgm:cxn modelId="{0CEC5D2B-5F28-436F-AB57-04334FEB1ACF}" type="presOf" srcId="{67B93DB7-CCA4-43D0-8FD8-F96D5464D5EE}" destId="{CA94E753-E870-408A-A5DB-23788ACC5A5C}" srcOrd="0" destOrd="0" presId="urn:microsoft.com/office/officeart/2005/8/layout/lProcess3"/>
    <dgm:cxn modelId="{7DEB8D91-CB8B-4059-A3DE-E19D0064DF7F}" type="presOf" srcId="{2A7089D0-3AC7-4145-A8CF-EDAB04F93A8E}" destId="{200F7DBC-B419-4AB9-936F-F9539ECA6DDE}" srcOrd="0" destOrd="0" presId="urn:microsoft.com/office/officeart/2005/8/layout/lProcess3"/>
    <dgm:cxn modelId="{8B7BD24A-243A-43C3-8A84-5F9DD23908CF}" srcId="{D5350B41-8C60-4CCE-B2CA-5D3A418E4044}" destId="{4C466875-F8F7-4BDC-A4A9-59149F8A4893}" srcOrd="0" destOrd="0" parTransId="{6ED16FD6-D189-4223-8BB7-82A8B3EA6C47}" sibTransId="{A5B6E19E-FE7D-43C2-950B-D3E9C5CEF2C0}"/>
    <dgm:cxn modelId="{723EE777-EA11-483D-8B12-962BB456CC78}" srcId="{C1C2096D-E480-4050-B1BB-E68E9BB0014C}" destId="{2A7089D0-3AC7-4145-A8CF-EDAB04F93A8E}" srcOrd="1" destOrd="0" parTransId="{6874898C-3957-4427-ABFF-822525EACD93}" sibTransId="{5643A920-C814-4936-B2A7-B61098A5EA88}"/>
    <dgm:cxn modelId="{CADB88B1-30BD-4C1B-9A45-043677ED232F}" srcId="{D5350B41-8C60-4CCE-B2CA-5D3A418E4044}" destId="{C1C2096D-E480-4050-B1BB-E68E9BB0014C}" srcOrd="1" destOrd="0" parTransId="{9504D010-5D53-4529-9798-871B7AADBF3E}" sibTransId="{DE924135-5223-472D-AAEA-2E566BDE9FF9}"/>
    <dgm:cxn modelId="{683772B8-6156-4790-9BC1-B351B2AAB7A6}" type="presOf" srcId="{C1C2096D-E480-4050-B1BB-E68E9BB0014C}" destId="{6146EE2D-D98A-47EC-9E70-393AB48A8CCB}" srcOrd="0" destOrd="0" presId="urn:microsoft.com/office/officeart/2005/8/layout/lProcess3"/>
    <dgm:cxn modelId="{023D96EB-DB92-4E0F-A191-212EA344795C}" srcId="{C1C2096D-E480-4050-B1BB-E68E9BB0014C}" destId="{3A67314A-C0AA-48E9-B948-7D06A76F9797}" srcOrd="3" destOrd="0" parTransId="{2C7535B5-1538-4D0F-BBB6-B7E73E3EA861}" sibTransId="{D03BA1D5-36F9-4742-990A-C3FEE9692C7D}"/>
    <dgm:cxn modelId="{5E029F6F-BD41-45B0-995D-A0CFEC5577E6}" type="presOf" srcId="{9C104B08-78DC-4A36-8626-18719F90A8D8}" destId="{4D5BFB84-BB5E-41FF-9DF4-C0DC1606752D}" srcOrd="0" destOrd="0" presId="urn:microsoft.com/office/officeart/2005/8/layout/lProcess3"/>
    <dgm:cxn modelId="{ED844076-A155-40FA-9036-F82C53EFFC77}" type="presOf" srcId="{FA398300-DEA5-41DC-B674-E2DB202EF32A}" destId="{06B2CA45-145D-45FE-AC8D-0529890CB9BB}" srcOrd="0" destOrd="0" presId="urn:microsoft.com/office/officeart/2005/8/layout/lProcess3"/>
    <dgm:cxn modelId="{569A3596-B544-4FD3-96E7-5F754416E7A1}" type="presParOf" srcId="{DAE2BAB4-1D5E-47C2-8B21-0B4E1D6CB168}" destId="{546CFE02-5449-4A8D-A292-674A9D5373A7}" srcOrd="0" destOrd="0" presId="urn:microsoft.com/office/officeart/2005/8/layout/lProcess3"/>
    <dgm:cxn modelId="{8DFB4FAD-DB18-4182-ACE0-ECFDBE39F8DA}" type="presParOf" srcId="{546CFE02-5449-4A8D-A292-674A9D5373A7}" destId="{F75B76AE-4E2B-45B8-A39F-D578C83E4C7A}" srcOrd="0" destOrd="0" presId="urn:microsoft.com/office/officeart/2005/8/layout/lProcess3"/>
    <dgm:cxn modelId="{04AEED2B-2A8E-4A06-A2DB-92F66E9B2077}" type="presParOf" srcId="{546CFE02-5449-4A8D-A292-674A9D5373A7}" destId="{9235E0F3-5A39-4E9F-BE22-3E08655FF408}" srcOrd="1" destOrd="0" presId="urn:microsoft.com/office/officeart/2005/8/layout/lProcess3"/>
    <dgm:cxn modelId="{01C5CDDF-32CB-463C-803B-8CAE30723590}" type="presParOf" srcId="{546CFE02-5449-4A8D-A292-674A9D5373A7}" destId="{06B2CA45-145D-45FE-AC8D-0529890CB9BB}" srcOrd="2" destOrd="0" presId="urn:microsoft.com/office/officeart/2005/8/layout/lProcess3"/>
    <dgm:cxn modelId="{8467F1E5-B7EF-4C13-9C49-8DC62FEEAAAB}" type="presParOf" srcId="{546CFE02-5449-4A8D-A292-674A9D5373A7}" destId="{1C40410F-31E5-4183-BFDF-E050DFC324C6}" srcOrd="3" destOrd="0" presId="urn:microsoft.com/office/officeart/2005/8/layout/lProcess3"/>
    <dgm:cxn modelId="{01D6F7C4-CBCF-49F3-B913-992C496CFE95}" type="presParOf" srcId="{546CFE02-5449-4A8D-A292-674A9D5373A7}" destId="{959F0375-9F35-4F0B-820A-08048DEC0C82}" srcOrd="4" destOrd="0" presId="urn:microsoft.com/office/officeart/2005/8/layout/lProcess3"/>
    <dgm:cxn modelId="{5B0A66F6-5F24-4921-9B83-FA3AA313DB31}" type="presParOf" srcId="{DAE2BAB4-1D5E-47C2-8B21-0B4E1D6CB168}" destId="{7EC1706B-8797-4F09-A0EF-E7F6D77E0FBD}" srcOrd="1" destOrd="0" presId="urn:microsoft.com/office/officeart/2005/8/layout/lProcess3"/>
    <dgm:cxn modelId="{EEFFE567-955D-4EF8-895F-69B4D540BA81}" type="presParOf" srcId="{DAE2BAB4-1D5E-47C2-8B21-0B4E1D6CB168}" destId="{16726D6A-3021-4B1A-BEBE-B6C552E2918B}" srcOrd="2" destOrd="0" presId="urn:microsoft.com/office/officeart/2005/8/layout/lProcess3"/>
    <dgm:cxn modelId="{524C1145-3769-41E6-865E-5C83D2FF9D48}" type="presParOf" srcId="{16726D6A-3021-4B1A-BEBE-B6C552E2918B}" destId="{6146EE2D-D98A-47EC-9E70-393AB48A8CCB}" srcOrd="0" destOrd="0" presId="urn:microsoft.com/office/officeart/2005/8/layout/lProcess3"/>
    <dgm:cxn modelId="{0BB198B1-A2BB-410F-B9D1-ABBD4838B7A4}" type="presParOf" srcId="{16726D6A-3021-4B1A-BEBE-B6C552E2918B}" destId="{70335584-D749-48F6-8BEA-E1AFB3E6EC4E}" srcOrd="1" destOrd="0" presId="urn:microsoft.com/office/officeart/2005/8/layout/lProcess3"/>
    <dgm:cxn modelId="{79390C41-80D5-4CDD-8696-085E391FD223}" type="presParOf" srcId="{16726D6A-3021-4B1A-BEBE-B6C552E2918B}" destId="{CA94E753-E870-408A-A5DB-23788ACC5A5C}" srcOrd="2" destOrd="0" presId="urn:microsoft.com/office/officeart/2005/8/layout/lProcess3"/>
    <dgm:cxn modelId="{632A9B37-2746-41F0-B1B4-44FD3A983430}" type="presParOf" srcId="{16726D6A-3021-4B1A-BEBE-B6C552E2918B}" destId="{8A9A77B2-64B0-4C22-8735-C2116E5756F9}" srcOrd="3" destOrd="0" presId="urn:microsoft.com/office/officeart/2005/8/layout/lProcess3"/>
    <dgm:cxn modelId="{43B1D322-7B3E-46CF-B032-C3CF7A568F52}" type="presParOf" srcId="{16726D6A-3021-4B1A-BEBE-B6C552E2918B}" destId="{200F7DBC-B419-4AB9-936F-F9539ECA6DDE}" srcOrd="4" destOrd="0" presId="urn:microsoft.com/office/officeart/2005/8/layout/lProcess3"/>
    <dgm:cxn modelId="{B97A80FB-B198-4832-843A-24A5EE75EA3B}" type="presParOf" srcId="{16726D6A-3021-4B1A-BEBE-B6C552E2918B}" destId="{730CACE0-2BCC-4F68-9306-334C63189E65}" srcOrd="5" destOrd="0" presId="urn:microsoft.com/office/officeart/2005/8/layout/lProcess3"/>
    <dgm:cxn modelId="{93234E58-AC23-41FC-A64C-C176D7693ED7}" type="presParOf" srcId="{16726D6A-3021-4B1A-BEBE-B6C552E2918B}" destId="{4D5BFB84-BB5E-41FF-9DF4-C0DC1606752D}" srcOrd="6" destOrd="0" presId="urn:microsoft.com/office/officeart/2005/8/layout/lProcess3"/>
    <dgm:cxn modelId="{A37B23B3-F4B2-47BF-8281-E21B12FE08E7}" type="presParOf" srcId="{16726D6A-3021-4B1A-BEBE-B6C552E2918B}" destId="{8C4465C7-B859-4EEE-83FC-76A26377CCEA}" srcOrd="7" destOrd="0" presId="urn:microsoft.com/office/officeart/2005/8/layout/lProcess3"/>
    <dgm:cxn modelId="{AC7B99C4-3518-4773-AFC9-713B1F8B1A68}" type="presParOf" srcId="{16726D6A-3021-4B1A-BEBE-B6C552E2918B}" destId="{C155F420-4FCA-4C6A-AD06-DD121A2478F9}" srcOrd="8"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B76AE-4E2B-45B8-A39F-D578C83E4C7A}">
      <dsp:nvSpPr>
        <dsp:cNvPr id="0" name=""/>
        <dsp:cNvSpPr/>
      </dsp:nvSpPr>
      <dsp:spPr>
        <a:xfrm>
          <a:off x="7966" y="272470"/>
          <a:ext cx="2115939" cy="846375"/>
        </a:xfrm>
        <a:prstGeom prst="chevron">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0" bIns="22860" numCol="1" spcCol="1270" anchor="ctr" anchorCtr="0">
          <a:noAutofit/>
        </a:bodyPr>
        <a:lstStyle/>
        <a:p>
          <a:pPr lvl="0" algn="ctr" defTabSz="1600200">
            <a:lnSpc>
              <a:spcPct val="90000"/>
            </a:lnSpc>
            <a:spcBef>
              <a:spcPct val="0"/>
            </a:spcBef>
            <a:spcAft>
              <a:spcPct val="35000"/>
            </a:spcAft>
          </a:pPr>
          <a:r>
            <a:rPr lang="es-CO" sz="3600" b="1" kern="1200" dirty="0" smtClean="0">
              <a:solidFill>
                <a:schemeClr val="tx1"/>
              </a:solidFill>
              <a:latin typeface="Calibri" pitchFamily="34" charset="0"/>
              <a:cs typeface="Calibri" pitchFamily="34" charset="0"/>
            </a:rPr>
            <a:t>3°</a:t>
          </a:r>
          <a:endParaRPr lang="es-CO" sz="3600" b="1" kern="1200" dirty="0">
            <a:solidFill>
              <a:schemeClr val="tx1"/>
            </a:solidFill>
            <a:latin typeface="Calibri" pitchFamily="34" charset="0"/>
            <a:cs typeface="Calibri" pitchFamily="34" charset="0"/>
          </a:endParaRPr>
        </a:p>
      </dsp:txBody>
      <dsp:txXfrm>
        <a:off x="431154" y="272470"/>
        <a:ext cx="1269564" cy="846375"/>
      </dsp:txXfrm>
    </dsp:sp>
    <dsp:sp modelId="{06B2CA45-145D-45FE-AC8D-0529890CB9BB}">
      <dsp:nvSpPr>
        <dsp:cNvPr id="0" name=""/>
        <dsp:cNvSpPr/>
      </dsp:nvSpPr>
      <dsp:spPr>
        <a:xfrm>
          <a:off x="1848833" y="344412"/>
          <a:ext cx="2322964" cy="702491"/>
        </a:xfrm>
        <a:prstGeom prst="chevron">
          <a:avLst/>
        </a:prstGeom>
        <a:solidFill>
          <a:schemeClr val="accent1">
            <a:lumMod val="40000"/>
            <a:lumOff val="60000"/>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es-CO" sz="2400" kern="1200" dirty="0" smtClean="0">
              <a:latin typeface="Calibri" pitchFamily="34" charset="0"/>
              <a:cs typeface="Calibri" pitchFamily="34" charset="0"/>
            </a:rPr>
            <a:t>Lenguaje</a:t>
          </a:r>
          <a:endParaRPr lang="es-CO" sz="2400" kern="1200" dirty="0">
            <a:latin typeface="Calibri" pitchFamily="34" charset="0"/>
            <a:cs typeface="Calibri" pitchFamily="34" charset="0"/>
          </a:endParaRPr>
        </a:p>
      </dsp:txBody>
      <dsp:txXfrm>
        <a:off x="2200079" y="344412"/>
        <a:ext cx="1620473" cy="702491"/>
      </dsp:txXfrm>
    </dsp:sp>
    <dsp:sp modelId="{959F0375-9F35-4F0B-820A-08048DEC0C82}">
      <dsp:nvSpPr>
        <dsp:cNvPr id="0" name=""/>
        <dsp:cNvSpPr/>
      </dsp:nvSpPr>
      <dsp:spPr>
        <a:xfrm>
          <a:off x="3925926" y="344412"/>
          <a:ext cx="2724386" cy="702491"/>
        </a:xfrm>
        <a:prstGeom prst="chevron">
          <a:avLst/>
        </a:prstGeom>
        <a:solidFill>
          <a:schemeClr val="accent1">
            <a:lumMod val="20000"/>
            <a:lumOff val="80000"/>
            <a:alpha val="90000"/>
          </a:schemeClr>
        </a:solidFill>
        <a:ln w="9525" cap="flat" cmpd="sng" algn="ctr">
          <a:solidFill>
            <a:schemeClr val="accent5">
              <a:tint val="40000"/>
              <a:alpha val="90000"/>
              <a:hueOff val="-2148096"/>
              <a:satOff val="9651"/>
              <a:lumOff val="663"/>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es-CO" sz="2400" kern="1200" dirty="0" smtClean="0">
              <a:latin typeface="Calibri" pitchFamily="34" charset="0"/>
              <a:cs typeface="Calibri" pitchFamily="34" charset="0"/>
            </a:rPr>
            <a:t>Matemáticas</a:t>
          </a:r>
          <a:endParaRPr lang="es-CO" sz="2400" kern="1200" dirty="0">
            <a:latin typeface="Calibri" pitchFamily="34" charset="0"/>
            <a:cs typeface="Calibri" pitchFamily="34" charset="0"/>
          </a:endParaRPr>
        </a:p>
      </dsp:txBody>
      <dsp:txXfrm>
        <a:off x="4277172" y="344412"/>
        <a:ext cx="2021895" cy="702491"/>
      </dsp:txXfrm>
    </dsp:sp>
    <dsp:sp modelId="{6146EE2D-D98A-47EC-9E70-393AB48A8CCB}">
      <dsp:nvSpPr>
        <dsp:cNvPr id="0" name=""/>
        <dsp:cNvSpPr/>
      </dsp:nvSpPr>
      <dsp:spPr>
        <a:xfrm>
          <a:off x="7966" y="1264465"/>
          <a:ext cx="2115939" cy="846375"/>
        </a:xfrm>
        <a:prstGeom prst="chevron">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3020" tIns="16510" rIns="0" bIns="16510" numCol="1" spcCol="1270" anchor="ctr" anchorCtr="0">
          <a:noAutofit/>
        </a:bodyPr>
        <a:lstStyle/>
        <a:p>
          <a:pPr lvl="0" algn="ctr" defTabSz="1155700">
            <a:lnSpc>
              <a:spcPct val="90000"/>
            </a:lnSpc>
            <a:spcBef>
              <a:spcPct val="0"/>
            </a:spcBef>
            <a:spcAft>
              <a:spcPct val="35000"/>
            </a:spcAft>
          </a:pPr>
          <a:r>
            <a:rPr lang="es-CO" sz="2600" b="1" kern="1200" dirty="0" smtClean="0">
              <a:solidFill>
                <a:schemeClr val="tx1"/>
              </a:solidFill>
              <a:latin typeface="Calibri" pitchFamily="34" charset="0"/>
              <a:cs typeface="Calibri" pitchFamily="34" charset="0"/>
            </a:rPr>
            <a:t>5° y 9°</a:t>
          </a:r>
          <a:endParaRPr lang="es-CO" sz="2600" b="1" kern="1200" dirty="0">
            <a:solidFill>
              <a:schemeClr val="tx1"/>
            </a:solidFill>
            <a:latin typeface="Calibri" pitchFamily="34" charset="0"/>
            <a:cs typeface="Calibri" pitchFamily="34" charset="0"/>
          </a:endParaRPr>
        </a:p>
      </dsp:txBody>
      <dsp:txXfrm>
        <a:off x="431154" y="1264465"/>
        <a:ext cx="1269564" cy="846375"/>
      </dsp:txXfrm>
    </dsp:sp>
    <dsp:sp modelId="{CA94E753-E870-408A-A5DB-23788ACC5A5C}">
      <dsp:nvSpPr>
        <dsp:cNvPr id="0" name=""/>
        <dsp:cNvSpPr/>
      </dsp:nvSpPr>
      <dsp:spPr>
        <a:xfrm>
          <a:off x="1848833" y="1278357"/>
          <a:ext cx="1756229" cy="702491"/>
        </a:xfrm>
        <a:prstGeom prst="chevron">
          <a:avLst/>
        </a:prstGeom>
        <a:solidFill>
          <a:schemeClr val="accent1">
            <a:lumMod val="40000"/>
            <a:lumOff val="60000"/>
            <a:alpha val="90000"/>
          </a:schemeClr>
        </a:solidFill>
        <a:ln w="9525" cap="flat" cmpd="sng" algn="ctr">
          <a:solidFill>
            <a:schemeClr val="accent5">
              <a:tint val="40000"/>
              <a:alpha val="90000"/>
              <a:hueOff val="-4296193"/>
              <a:satOff val="19301"/>
              <a:lumOff val="1327"/>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2860" tIns="11430" rIns="0" bIns="11430" numCol="1" spcCol="1270" anchor="ctr" anchorCtr="0">
          <a:noAutofit/>
        </a:bodyPr>
        <a:lstStyle/>
        <a:p>
          <a:pPr lvl="0" algn="ctr" defTabSz="800100">
            <a:lnSpc>
              <a:spcPct val="90000"/>
            </a:lnSpc>
            <a:spcBef>
              <a:spcPct val="0"/>
            </a:spcBef>
            <a:spcAft>
              <a:spcPct val="35000"/>
            </a:spcAft>
          </a:pPr>
          <a:r>
            <a:rPr lang="es-CO" sz="1800" kern="1200" dirty="0" smtClean="0">
              <a:latin typeface="Calibri" pitchFamily="34" charset="0"/>
              <a:cs typeface="Calibri" pitchFamily="34" charset="0"/>
            </a:rPr>
            <a:t>Lenguaje</a:t>
          </a:r>
          <a:endParaRPr lang="es-CO" sz="1800" kern="1200" dirty="0">
            <a:latin typeface="Calibri" pitchFamily="34" charset="0"/>
            <a:cs typeface="Calibri" pitchFamily="34" charset="0"/>
          </a:endParaRPr>
        </a:p>
      </dsp:txBody>
      <dsp:txXfrm>
        <a:off x="2200079" y="1278357"/>
        <a:ext cx="1053738" cy="702491"/>
      </dsp:txXfrm>
    </dsp:sp>
    <dsp:sp modelId="{200F7DBC-B419-4AB9-936F-F9539ECA6DDE}">
      <dsp:nvSpPr>
        <dsp:cNvPr id="0" name=""/>
        <dsp:cNvSpPr/>
      </dsp:nvSpPr>
      <dsp:spPr>
        <a:xfrm>
          <a:off x="4870988" y="1278357"/>
          <a:ext cx="1756229" cy="702491"/>
        </a:xfrm>
        <a:prstGeom prst="chevron">
          <a:avLst/>
        </a:prstGeom>
        <a:solidFill>
          <a:schemeClr val="accent5">
            <a:lumMod val="20000"/>
            <a:lumOff val="80000"/>
            <a:alpha val="90000"/>
          </a:schemeClr>
        </a:solidFill>
        <a:ln w="9525" cap="flat" cmpd="sng" algn="ctr">
          <a:solidFill>
            <a:schemeClr val="accent5">
              <a:tint val="40000"/>
              <a:alpha val="90000"/>
              <a:hueOff val="-6444289"/>
              <a:satOff val="28952"/>
              <a:lumOff val="199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2860" tIns="11430" rIns="0" bIns="11430" numCol="1" spcCol="1270" anchor="ctr" anchorCtr="0">
          <a:noAutofit/>
        </a:bodyPr>
        <a:lstStyle/>
        <a:p>
          <a:pPr lvl="0" algn="ctr" defTabSz="800100">
            <a:lnSpc>
              <a:spcPct val="90000"/>
            </a:lnSpc>
            <a:spcBef>
              <a:spcPct val="0"/>
            </a:spcBef>
            <a:spcAft>
              <a:spcPct val="35000"/>
            </a:spcAft>
          </a:pPr>
          <a:r>
            <a:rPr lang="es-CO" sz="1800" kern="1200" dirty="0" smtClean="0">
              <a:latin typeface="Calibri" pitchFamily="34" charset="0"/>
              <a:cs typeface="Calibri" pitchFamily="34" charset="0"/>
            </a:rPr>
            <a:t>Ciencias Naturales</a:t>
          </a:r>
          <a:endParaRPr lang="es-CO" sz="1800" kern="1200" dirty="0">
            <a:latin typeface="Calibri" pitchFamily="34" charset="0"/>
            <a:cs typeface="Calibri" pitchFamily="34" charset="0"/>
          </a:endParaRPr>
        </a:p>
      </dsp:txBody>
      <dsp:txXfrm>
        <a:off x="5222234" y="1278357"/>
        <a:ext cx="1053738" cy="702491"/>
      </dsp:txXfrm>
    </dsp:sp>
    <dsp:sp modelId="{4D5BFB84-BB5E-41FF-9DF4-C0DC1606752D}">
      <dsp:nvSpPr>
        <dsp:cNvPr id="0" name=""/>
        <dsp:cNvSpPr/>
      </dsp:nvSpPr>
      <dsp:spPr>
        <a:xfrm>
          <a:off x="6380959" y="1278357"/>
          <a:ext cx="2042951" cy="702491"/>
        </a:xfrm>
        <a:prstGeom prst="chevron">
          <a:avLst/>
        </a:prstGeom>
        <a:solidFill>
          <a:schemeClr val="accent1">
            <a:lumMod val="20000"/>
            <a:lumOff val="80000"/>
            <a:alpha val="90000"/>
          </a:schemeClr>
        </a:solidFill>
        <a:ln w="9525" cap="flat" cmpd="sng" algn="ctr">
          <a:solidFill>
            <a:schemeClr val="accent5">
              <a:tint val="40000"/>
              <a:alpha val="90000"/>
              <a:hueOff val="-8592385"/>
              <a:satOff val="38602"/>
              <a:lumOff val="2654"/>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s-CO" sz="1400" kern="1200" dirty="0" smtClean="0">
              <a:latin typeface="Calibri" pitchFamily="34" charset="0"/>
              <a:cs typeface="Calibri" pitchFamily="34" charset="0"/>
            </a:rPr>
            <a:t>Competencias Ciudadanas</a:t>
          </a:r>
          <a:endParaRPr lang="es-CO" sz="1400" kern="1200" dirty="0">
            <a:latin typeface="Calibri" pitchFamily="34" charset="0"/>
            <a:cs typeface="Calibri" pitchFamily="34" charset="0"/>
          </a:endParaRPr>
        </a:p>
      </dsp:txBody>
      <dsp:txXfrm>
        <a:off x="6732205" y="1278357"/>
        <a:ext cx="1340460" cy="702491"/>
      </dsp:txXfrm>
    </dsp:sp>
    <dsp:sp modelId="{C155F420-4FCA-4C6A-AD06-DD121A2478F9}">
      <dsp:nvSpPr>
        <dsp:cNvPr id="0" name=""/>
        <dsp:cNvSpPr/>
      </dsp:nvSpPr>
      <dsp:spPr>
        <a:xfrm>
          <a:off x="3365302" y="1278357"/>
          <a:ext cx="1756229" cy="702491"/>
        </a:xfrm>
        <a:prstGeom prst="chevron">
          <a:avLst/>
        </a:prstGeom>
        <a:solidFill>
          <a:schemeClr val="accent1">
            <a:lumMod val="20000"/>
            <a:lumOff val="80000"/>
            <a:alpha val="90000"/>
          </a:schemeClr>
        </a:solidFill>
        <a:ln w="9525" cap="flat" cmpd="sng" algn="ctr">
          <a:solidFill>
            <a:schemeClr val="accent5">
              <a:tint val="40000"/>
              <a:alpha val="90000"/>
              <a:hueOff val="-10740482"/>
              <a:satOff val="48253"/>
              <a:lumOff val="3317"/>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s-CO" sz="1400" kern="1200" dirty="0" smtClean="0">
              <a:latin typeface="Calibri" pitchFamily="34" charset="0"/>
              <a:cs typeface="Calibri" pitchFamily="34" charset="0"/>
            </a:rPr>
            <a:t>Matemáticas</a:t>
          </a:r>
          <a:endParaRPr lang="es-CO" sz="1400" kern="1200" dirty="0">
            <a:latin typeface="Calibri" pitchFamily="34" charset="0"/>
            <a:cs typeface="Calibri" pitchFamily="34" charset="0"/>
          </a:endParaRPr>
        </a:p>
      </dsp:txBody>
      <dsp:txXfrm>
        <a:off x="3716548" y="1278357"/>
        <a:ext cx="1053738" cy="70249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0C975B1A-1472-42AE-AD82-B59EA78458E0}" type="datetime1">
              <a:rPr lang="es-ES"/>
              <a:pPr>
                <a:defRPr/>
              </a:pPr>
              <a:t>11/06/2013</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ＭＳ Ｐゴシック" pitchFamily="34" charset="-128"/>
              </a:defRPr>
            </a:lvl1pPr>
          </a:lstStyle>
          <a:p>
            <a:pPr>
              <a:defRPr/>
            </a:pPr>
            <a:fld id="{4634A0A9-BF32-419D-A1C5-C21C6D9D3052}" type="slidenum">
              <a:rPr lang="es-ES"/>
              <a:pPr>
                <a:defRPr/>
              </a:pPr>
              <a:t>‹Nº›</a:t>
            </a:fld>
            <a:endParaRPr lang="es-ES"/>
          </a:p>
        </p:txBody>
      </p:sp>
    </p:spTree>
    <p:extLst>
      <p:ext uri="{BB962C8B-B14F-4D97-AF65-F5344CB8AC3E}">
        <p14:creationId xmlns:p14="http://schemas.microsoft.com/office/powerpoint/2010/main" val="15192500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s-CO"/>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ACDED6A8-8583-4D60-A5DD-B32A02180D56}" type="datetime1">
              <a:rPr lang="en-US"/>
              <a:pPr>
                <a:defRPr/>
              </a:pPr>
              <a:t>6/11/2013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s-CO"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s-ES_tradnl" noProof="0" smtClean="0"/>
              <a:t>Click to edit Master text styles</a:t>
            </a:r>
          </a:p>
          <a:p>
            <a:pPr lvl="1"/>
            <a:r>
              <a:rPr lang="es-ES_tradnl" noProof="0" smtClean="0"/>
              <a:t>Second level</a:t>
            </a:r>
          </a:p>
          <a:p>
            <a:pPr lvl="2"/>
            <a:r>
              <a:rPr lang="es-ES_tradnl" noProof="0" smtClean="0"/>
              <a:t>Third level</a:t>
            </a:r>
          </a:p>
          <a:p>
            <a:pPr lvl="3"/>
            <a:r>
              <a:rPr lang="es-ES_tradnl" noProof="0" smtClean="0"/>
              <a:t>Fourth level</a:t>
            </a:r>
          </a:p>
          <a:p>
            <a:pPr lvl="4"/>
            <a:r>
              <a:rPr lang="es-ES_tradnl" noProof="0" smtClean="0"/>
              <a:t>Fifth level</a:t>
            </a:r>
            <a:endParaRPr lang="en-US"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s-C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ＭＳ Ｐゴシック" pitchFamily="34" charset="-128"/>
              </a:defRPr>
            </a:lvl1pPr>
          </a:lstStyle>
          <a:p>
            <a:pPr>
              <a:defRPr/>
            </a:pPr>
            <a:fld id="{AD5440DC-1C8A-44A0-9254-D7EC9D4C30A7}" type="slidenum">
              <a:rPr lang="en-US"/>
              <a:pPr>
                <a:defRPr/>
              </a:pPr>
              <a:t>‹Nº›</a:t>
            </a:fld>
            <a:endParaRPr lang="en-US"/>
          </a:p>
        </p:txBody>
      </p:sp>
    </p:spTree>
    <p:extLst>
      <p:ext uri="{BB962C8B-B14F-4D97-AF65-F5344CB8AC3E}">
        <p14:creationId xmlns:p14="http://schemas.microsoft.com/office/powerpoint/2010/main" val="265700033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
        <p:nvSpPr>
          <p:cNvPr id="1126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itchFamily="34" charset="0"/>
                <a:ea typeface="MS PGothic" pitchFamily="34" charset="-128"/>
              </a:defRPr>
            </a:lvl1pPr>
            <a:lvl2pPr marL="742950" indent="-285750">
              <a:defRPr sz="2400" b="1">
                <a:solidFill>
                  <a:schemeClr val="tx1"/>
                </a:solidFill>
                <a:latin typeface="Arial" pitchFamily="34" charset="0"/>
                <a:ea typeface="MS PGothic" pitchFamily="34" charset="-128"/>
              </a:defRPr>
            </a:lvl2pPr>
            <a:lvl3pPr marL="1143000" indent="-228600">
              <a:defRPr sz="2400" b="1">
                <a:solidFill>
                  <a:schemeClr val="tx1"/>
                </a:solidFill>
                <a:latin typeface="Arial" pitchFamily="34" charset="0"/>
                <a:ea typeface="MS PGothic" pitchFamily="34" charset="-128"/>
              </a:defRPr>
            </a:lvl3pPr>
            <a:lvl4pPr marL="1600200" indent="-228600">
              <a:defRPr sz="2400" b="1">
                <a:solidFill>
                  <a:schemeClr val="tx1"/>
                </a:solidFill>
                <a:latin typeface="Arial" pitchFamily="34" charset="0"/>
                <a:ea typeface="MS PGothic" pitchFamily="34" charset="-128"/>
              </a:defRPr>
            </a:lvl4pPr>
            <a:lvl5pPr marL="2057400" indent="-228600">
              <a:defRPr sz="2400" b="1">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MS PGothic" pitchFamily="34" charset="-128"/>
              </a:defRPr>
            </a:lvl9pPr>
          </a:lstStyle>
          <a:p>
            <a:fld id="{433FCEE6-EA3A-4857-9D83-EBFB8F0EC20D}"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
        <p:nvSpPr>
          <p:cNvPr id="1126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itchFamily="34" charset="0"/>
                <a:ea typeface="MS PGothic" pitchFamily="34" charset="-128"/>
              </a:defRPr>
            </a:lvl1pPr>
            <a:lvl2pPr marL="742950" indent="-285750">
              <a:defRPr sz="2400" b="1">
                <a:solidFill>
                  <a:schemeClr val="tx1"/>
                </a:solidFill>
                <a:latin typeface="Arial" pitchFamily="34" charset="0"/>
                <a:ea typeface="MS PGothic" pitchFamily="34" charset="-128"/>
              </a:defRPr>
            </a:lvl2pPr>
            <a:lvl3pPr marL="1143000" indent="-228600">
              <a:defRPr sz="2400" b="1">
                <a:solidFill>
                  <a:schemeClr val="tx1"/>
                </a:solidFill>
                <a:latin typeface="Arial" pitchFamily="34" charset="0"/>
                <a:ea typeface="MS PGothic" pitchFamily="34" charset="-128"/>
              </a:defRPr>
            </a:lvl3pPr>
            <a:lvl4pPr marL="1600200" indent="-228600">
              <a:defRPr sz="2400" b="1">
                <a:solidFill>
                  <a:schemeClr val="tx1"/>
                </a:solidFill>
                <a:latin typeface="Arial" pitchFamily="34" charset="0"/>
                <a:ea typeface="MS PGothic" pitchFamily="34" charset="-128"/>
              </a:defRPr>
            </a:lvl4pPr>
            <a:lvl5pPr marL="2057400" indent="-228600">
              <a:defRPr sz="2400" b="1">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MS PGothic" pitchFamily="34" charset="-128"/>
              </a:defRPr>
            </a:lvl9pPr>
          </a:lstStyle>
          <a:p>
            <a:fld id="{433FCEE6-EA3A-4857-9D83-EBFB8F0EC20D}"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En esta diapositiva se debe hacer énfasis en que la</a:t>
            </a:r>
            <a:r>
              <a:rPr lang="es-CO" baseline="0" dirty="0" smtClean="0"/>
              <a:t>s pruebas saber tienen como marco de referencia los </a:t>
            </a:r>
            <a:r>
              <a:rPr lang="es-CO" baseline="0" dirty="0" err="1" smtClean="0"/>
              <a:t>estandares</a:t>
            </a:r>
            <a:r>
              <a:rPr lang="es-CO" baseline="0" dirty="0" smtClean="0"/>
              <a:t> básicos de competencia.</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4</a:t>
            </a:fld>
            <a:endParaRPr lang="en-US"/>
          </a:p>
        </p:txBody>
      </p:sp>
    </p:spTree>
    <p:extLst>
      <p:ext uri="{BB962C8B-B14F-4D97-AF65-F5344CB8AC3E}">
        <p14:creationId xmlns:p14="http://schemas.microsoft.com/office/powerpoint/2010/main" val="2052622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Estos dos propósitos se relacionan con las</a:t>
            </a:r>
            <a:r>
              <a:rPr lang="es-CO" baseline="0" dirty="0" smtClean="0"/>
              <a:t> preguntas del juego del diagnóstico, del taller</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5</a:t>
            </a:fld>
            <a:endParaRPr lang="en-US"/>
          </a:p>
        </p:txBody>
      </p:sp>
    </p:spTree>
    <p:extLst>
      <p:ext uri="{BB962C8B-B14F-4D97-AF65-F5344CB8AC3E}">
        <p14:creationId xmlns:p14="http://schemas.microsoft.com/office/powerpoint/2010/main" val="822725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Es esta  diapositiva que le permite</a:t>
            </a:r>
            <a:r>
              <a:rPr lang="es-CO" baseline="0" dirty="0" smtClean="0"/>
              <a:t> aclarar que los resultados de la prueba son para los EE uno de los muchos insumos con los que cuentan los directivos y los docentes de la institución para trabajar por el mejoramiento de la calidad educativa de su establecimiento. </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6</a:t>
            </a:fld>
            <a:endParaRPr lang="en-US"/>
          </a:p>
        </p:txBody>
      </p:sp>
    </p:spTree>
    <p:extLst>
      <p:ext uri="{BB962C8B-B14F-4D97-AF65-F5344CB8AC3E}">
        <p14:creationId xmlns:p14="http://schemas.microsoft.com/office/powerpoint/2010/main" val="1973706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Aproveche estas características para diferenciar la prueba diagnóstica del programa</a:t>
            </a:r>
            <a:r>
              <a:rPr lang="es-CO" baseline="0" dirty="0" smtClean="0"/>
              <a:t> de las pruebas saber</a:t>
            </a:r>
            <a:r>
              <a:rPr lang="es-CO" dirty="0" smtClean="0"/>
              <a:t>, la prueba saber diagnóstica la calidad de la educación en el EE y la diagnóstica</a:t>
            </a:r>
            <a:r>
              <a:rPr lang="es-CO" baseline="0" dirty="0" smtClean="0"/>
              <a:t> del programa reconocer los niveles de aprendizaje de los niños de segundo a quinto para que los docentes sepamos hacía dónde podemos enfatizar nuestras prácticas pedagógicas y lograr en ellos mejores aprendizajes.</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7</a:t>
            </a:fld>
            <a:endParaRPr lang="en-US"/>
          </a:p>
        </p:txBody>
      </p:sp>
    </p:spTree>
    <p:extLst>
      <p:ext uri="{BB962C8B-B14F-4D97-AF65-F5344CB8AC3E}">
        <p14:creationId xmlns:p14="http://schemas.microsoft.com/office/powerpoint/2010/main" val="2270039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s-CO" dirty="0" smtClean="0"/>
              <a:t>Recuerde que los cuestionarios que</a:t>
            </a:r>
            <a:r>
              <a:rPr lang="es-CO" baseline="0" dirty="0" smtClean="0"/>
              <a:t> preguntan por algunos de las condiciones de los EE sirven para </a:t>
            </a:r>
            <a:r>
              <a:rPr lang="es-ES" sz="1200" baseline="0" dirty="0" smtClean="0"/>
              <a:t>i</a:t>
            </a:r>
            <a:r>
              <a:rPr lang="es-ES" sz="1200" dirty="0" smtClean="0"/>
              <a:t>dentificar factores escolares, personales, familiares y sociales que inciden en los resultados de los estudiantes, para orientar las decisiones en torno a las políticas de mejoramiento de la calidad de la educación.</a:t>
            </a:r>
          </a:p>
          <a:p>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8</a:t>
            </a:fld>
            <a:endParaRPr lang="en-US"/>
          </a:p>
        </p:txBody>
      </p:sp>
    </p:spTree>
    <p:extLst>
      <p:ext uri="{BB962C8B-B14F-4D97-AF65-F5344CB8AC3E}">
        <p14:creationId xmlns:p14="http://schemas.microsoft.com/office/powerpoint/2010/main" val="3990179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Por</a:t>
            </a:r>
            <a:r>
              <a:rPr lang="es-CO" baseline="0" dirty="0" smtClean="0"/>
              <a:t> los objetos de trabajo del programa este taller se centra en lenguaje y matemáticas.</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9</a:t>
            </a:fld>
            <a:endParaRPr lang="en-US"/>
          </a:p>
        </p:txBody>
      </p:sp>
    </p:spTree>
    <p:extLst>
      <p:ext uri="{BB962C8B-B14F-4D97-AF65-F5344CB8AC3E}">
        <p14:creationId xmlns:p14="http://schemas.microsoft.com/office/powerpoint/2010/main" val="2688672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Retome la idea del programa de</a:t>
            </a:r>
            <a:r>
              <a:rPr lang="es-CO" baseline="0" dirty="0" smtClean="0"/>
              <a:t> pensar que si evaluamos por competencias entonces debemos enseñar por competencias. </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10</a:t>
            </a:fld>
            <a:endParaRPr lang="en-US"/>
          </a:p>
        </p:txBody>
      </p:sp>
    </p:spTree>
    <p:extLst>
      <p:ext uri="{BB962C8B-B14F-4D97-AF65-F5344CB8AC3E}">
        <p14:creationId xmlns:p14="http://schemas.microsoft.com/office/powerpoint/2010/main" val="6012079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Este gráfico debe hacerse por</a:t>
            </a:r>
            <a:r>
              <a:rPr lang="es-CO" baseline="0" dirty="0" smtClean="0"/>
              <a:t> EE para lenguaje y matemáticas de 5 en 2009 y 2012</a:t>
            </a:r>
            <a:endParaRPr lang="es-CO" dirty="0"/>
          </a:p>
        </p:txBody>
      </p:sp>
      <p:sp>
        <p:nvSpPr>
          <p:cNvPr id="4" name="3 Marcador de número de diapositiva"/>
          <p:cNvSpPr>
            <a:spLocks noGrp="1"/>
          </p:cNvSpPr>
          <p:nvPr>
            <p:ph type="sldNum" sz="quarter" idx="10"/>
          </p:nvPr>
        </p:nvSpPr>
        <p:spPr/>
        <p:txBody>
          <a:bodyPr/>
          <a:lstStyle/>
          <a:p>
            <a:pPr>
              <a:defRPr/>
            </a:pPr>
            <a:fld id="{AD5440DC-1C8A-44A0-9254-D7EC9D4C30A7}" type="slidenum">
              <a:rPr lang="en-US" smtClean="0"/>
              <a:pPr>
                <a:defRPr/>
              </a:pPr>
              <a:t>18</a:t>
            </a:fld>
            <a:endParaRPr lang="en-US"/>
          </a:p>
        </p:txBody>
      </p:sp>
    </p:spTree>
    <p:extLst>
      <p:ext uri="{BB962C8B-B14F-4D97-AF65-F5344CB8AC3E}">
        <p14:creationId xmlns:p14="http://schemas.microsoft.com/office/powerpoint/2010/main" val="1608869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pic>
        <p:nvPicPr>
          <p:cNvPr id="3" name="7 Image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7475" y="0"/>
            <a:ext cx="9442450" cy="69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1 Título"/>
          <p:cNvSpPr>
            <a:spLocks noGrp="1"/>
          </p:cNvSpPr>
          <p:nvPr>
            <p:ph type="title"/>
          </p:nvPr>
        </p:nvSpPr>
        <p:spPr>
          <a:xfrm>
            <a:off x="722313" y="4406900"/>
            <a:ext cx="7772400" cy="1362075"/>
          </a:xfrm>
        </p:spPr>
        <p:txBody>
          <a:bodyPr anchor="t"/>
          <a:lstStyle>
            <a:lvl1pPr algn="l">
              <a:defRPr sz="4000" b="1" cap="none" baseline="0">
                <a:solidFill>
                  <a:schemeClr val="bg1"/>
                </a:solidFill>
                <a:latin typeface="Arial" pitchFamily="34" charset="0"/>
                <a:cs typeface="Arial" pitchFamily="34" charset="0"/>
              </a:defRPr>
            </a:lvl1pPr>
          </a:lstStyle>
          <a:p>
            <a:r>
              <a:rPr lang="es-ES" smtClean="0"/>
              <a:t>Haga clic para modificar el estilo de título del patrón</a:t>
            </a:r>
            <a:endParaRPr lang="en-US" dirty="0"/>
          </a:p>
        </p:txBody>
      </p:sp>
      <p:sp>
        <p:nvSpPr>
          <p:cNvPr id="4" name="3 Marcador de fecha"/>
          <p:cNvSpPr>
            <a:spLocks noGrp="1"/>
          </p:cNvSpPr>
          <p:nvPr>
            <p:ph type="dt" sz="half" idx="10"/>
          </p:nvPr>
        </p:nvSpPr>
        <p:spPr/>
        <p:txBody>
          <a:bodyPr/>
          <a:lstStyle>
            <a:lvl1pPr>
              <a:defRPr>
                <a:solidFill>
                  <a:schemeClr val="bg1"/>
                </a:solidFill>
              </a:defRPr>
            </a:lvl1pPr>
          </a:lstStyle>
          <a:p>
            <a:pPr>
              <a:defRPr/>
            </a:pPr>
            <a:r>
              <a:rPr lang="en-US"/>
              <a:t>10/12/2012</a:t>
            </a:r>
            <a:endParaRPr lang="en-US" dirty="0"/>
          </a:p>
        </p:txBody>
      </p:sp>
      <p:sp>
        <p:nvSpPr>
          <p:cNvPr id="5" name="4 Marcador de pie de página"/>
          <p:cNvSpPr>
            <a:spLocks noGrp="1"/>
          </p:cNvSpPr>
          <p:nvPr>
            <p:ph type="ftr" sz="quarter" idx="11"/>
          </p:nvPr>
        </p:nvSpPr>
        <p:spPr/>
        <p:txBody>
          <a:bodyPr/>
          <a:lstStyle>
            <a:lvl1pPr>
              <a:defRPr>
                <a:solidFill>
                  <a:schemeClr val="bg1"/>
                </a:solidFill>
              </a:defRPr>
            </a:lvl1pPr>
          </a:lstStyle>
          <a:p>
            <a:pPr>
              <a:defRPr/>
            </a:pPr>
            <a:r>
              <a:rPr lang="es-CO"/>
              <a:t>Pie de pagina</a:t>
            </a:r>
            <a:endParaRPr lang="en-US" dirty="0"/>
          </a:p>
        </p:txBody>
      </p:sp>
      <p:sp>
        <p:nvSpPr>
          <p:cNvPr id="7" name="5 Marcador de número de diapositiva"/>
          <p:cNvSpPr>
            <a:spLocks noGrp="1"/>
          </p:cNvSpPr>
          <p:nvPr>
            <p:ph type="sldNum" sz="quarter" idx="12"/>
          </p:nvPr>
        </p:nvSpPr>
        <p:spPr/>
        <p:txBody>
          <a:bodyPr wrap="square" numCol="1" anchorCtr="0" compatLnSpc="1">
            <a:prstTxWarp prst="textNoShape">
              <a:avLst/>
            </a:prstTxWarp>
          </a:bodyPr>
          <a:lstStyle>
            <a:lvl1pPr>
              <a:defRPr smtClean="0">
                <a:solidFill>
                  <a:schemeClr val="bg1"/>
                </a:solidFill>
                <a:ea typeface="MS PGothic" pitchFamily="34" charset="-128"/>
              </a:defRPr>
            </a:lvl1pPr>
          </a:lstStyle>
          <a:p>
            <a:r>
              <a:rPr lang="en-US"/>
              <a:t>N°</a:t>
            </a:r>
          </a:p>
        </p:txBody>
      </p:sp>
    </p:spTree>
    <p:extLst>
      <p:ext uri="{BB962C8B-B14F-4D97-AF65-F5344CB8AC3E}">
        <p14:creationId xmlns:p14="http://schemas.microsoft.com/office/powerpoint/2010/main" val="3530883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428744"/>
            <a:ext cx="8229600" cy="1143000"/>
          </a:xfrm>
        </p:spPr>
        <p:txBody>
          <a:bodyPr/>
          <a:lstStyle>
            <a:lvl1pPr>
              <a:defRPr sz="4000">
                <a:solidFill>
                  <a:srgbClr val="800000"/>
                </a:solidFill>
                <a:latin typeface="Arial" pitchFamily="34" charset="0"/>
                <a:cs typeface="Arial" pitchFamily="34" charset="0"/>
              </a:defRPr>
            </a:lvl1pPr>
          </a:lstStyle>
          <a:p>
            <a:r>
              <a:rPr lang="es-ES" dirty="0" smtClean="0"/>
              <a:t>Haga clic para modificar el estilo de título del patrón</a:t>
            </a:r>
            <a:endParaRPr lang="en-US" dirty="0"/>
          </a:p>
        </p:txBody>
      </p:sp>
      <p:sp>
        <p:nvSpPr>
          <p:cNvPr id="3" name="2 Marcador de contenido"/>
          <p:cNvSpPr>
            <a:spLocks noGrp="1"/>
          </p:cNvSpPr>
          <p:nvPr>
            <p:ph idx="1"/>
          </p:nvPr>
        </p:nvSpPr>
        <p:spPr>
          <a:xfrm>
            <a:off x="457200" y="2714620"/>
            <a:ext cx="8229600" cy="341154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3 Marcador de fecha"/>
          <p:cNvSpPr>
            <a:spLocks noGrp="1"/>
          </p:cNvSpPr>
          <p:nvPr>
            <p:ph type="dt" sz="half" idx="10"/>
          </p:nvPr>
        </p:nvSpPr>
        <p:spPr/>
        <p:txBody>
          <a:bodyPr/>
          <a:lstStyle>
            <a:lvl1pPr>
              <a:defRPr/>
            </a:lvl1pPr>
          </a:lstStyle>
          <a:p>
            <a:pPr>
              <a:defRPr/>
            </a:pPr>
            <a:fld id="{DD7F3EC6-6C6F-4D79-B37A-E41A8A711C42}" type="datetimeFigureOut">
              <a:rPr lang="en-US"/>
              <a:pPr>
                <a:defRPr/>
              </a:pPr>
              <a:t>6/11/2013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387191E8-D17F-41AA-AA43-662EB8AF6254}" type="slidenum">
              <a:rPr lang="en-US"/>
              <a:pPr>
                <a:defRPr/>
              </a:pPr>
              <a:t>‹Nº›</a:t>
            </a:fld>
            <a:endParaRPr lang="en-US"/>
          </a:p>
        </p:txBody>
      </p:sp>
    </p:spTree>
    <p:extLst>
      <p:ext uri="{BB962C8B-B14F-4D97-AF65-F5344CB8AC3E}">
        <p14:creationId xmlns:p14="http://schemas.microsoft.com/office/powerpoint/2010/main" val="34482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none">
                <a:solidFill>
                  <a:srgbClr val="800000"/>
                </a:solidFill>
                <a:latin typeface="Arial" pitchFamily="34" charset="0"/>
                <a:cs typeface="Arial" pitchFamily="34" charset="0"/>
              </a:defRPr>
            </a:lvl1pPr>
          </a:lstStyle>
          <a:p>
            <a:r>
              <a:rPr lang="es-ES" dirty="0" smtClean="0"/>
              <a:t>Haga clic para modificar el estilo de título del patrón</a:t>
            </a:r>
            <a:endParaRPr lang="en-US" dirty="0"/>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dirty="0"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D4F5570A-BBBD-4A8E-8689-185F15A84098}" type="datetimeFigureOut">
              <a:rPr lang="en-US"/>
              <a:pPr>
                <a:defRPr/>
              </a:pPr>
              <a:t>6/11/2013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17B62CAD-F061-4BF4-BEC1-4E3DD11A70C7}" type="slidenum">
              <a:rPr lang="en-US"/>
              <a:pPr>
                <a:defRPr/>
              </a:pPr>
              <a:t>‹Nº›</a:t>
            </a:fld>
            <a:endParaRPr lang="en-US"/>
          </a:p>
        </p:txBody>
      </p:sp>
    </p:spTree>
    <p:extLst>
      <p:ext uri="{BB962C8B-B14F-4D97-AF65-F5344CB8AC3E}">
        <p14:creationId xmlns:p14="http://schemas.microsoft.com/office/powerpoint/2010/main" val="3108156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85720" y="4800600"/>
            <a:ext cx="8572560" cy="566738"/>
          </a:xfrm>
        </p:spPr>
        <p:txBody>
          <a:bodyPr anchor="b"/>
          <a:lstStyle>
            <a:lvl1pPr algn="ctr">
              <a:defRPr sz="2400" b="1">
                <a:solidFill>
                  <a:srgbClr val="800000"/>
                </a:solidFill>
                <a:latin typeface="Arial" pitchFamily="34" charset="0"/>
                <a:cs typeface="Arial" pitchFamily="34" charset="0"/>
              </a:defRPr>
            </a:lvl1pPr>
          </a:lstStyle>
          <a:p>
            <a:r>
              <a:rPr lang="es-ES" dirty="0" smtClean="0"/>
              <a:t>Haga clic para modificar el estilo de título del patrón</a:t>
            </a:r>
            <a:endParaRPr lang="en-US" dirty="0"/>
          </a:p>
        </p:txBody>
      </p:sp>
      <p:sp>
        <p:nvSpPr>
          <p:cNvPr id="3" name="2 Marcador de posición de imagen"/>
          <p:cNvSpPr>
            <a:spLocks noGrp="1"/>
          </p:cNvSpPr>
          <p:nvPr>
            <p:ph type="pic" idx="1"/>
          </p:nvPr>
        </p:nvSpPr>
        <p:spPr>
          <a:xfrm>
            <a:off x="285720" y="1428735"/>
            <a:ext cx="8572560" cy="329883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3 Marcador de texto"/>
          <p:cNvSpPr>
            <a:spLocks noGrp="1"/>
          </p:cNvSpPr>
          <p:nvPr>
            <p:ph type="body" sz="half" idx="2"/>
          </p:nvPr>
        </p:nvSpPr>
        <p:spPr>
          <a:xfrm>
            <a:off x="285720" y="5367338"/>
            <a:ext cx="8572560" cy="490554"/>
          </a:xfrm>
        </p:spPr>
        <p:txBody>
          <a:bodyPr/>
          <a:lstStyle>
            <a:lvl1pPr marL="0" indent="0" algn="ctr">
              <a:buNone/>
              <a:defRPr sz="2000" u="none">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DA64EA0-C9F6-4142-8BB3-FAF1C6BBAC47}" type="datetimeFigureOut">
              <a:rPr lang="en-US"/>
              <a:pPr>
                <a:defRPr/>
              </a:pPr>
              <a:t>6/11/2013</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B8DD65E7-779A-4825-974C-5E5322DE486B}" type="slidenum">
              <a:rPr lang="en-US"/>
              <a:pPr>
                <a:defRPr/>
              </a:pPr>
              <a:t>‹Nº›</a:t>
            </a:fld>
            <a:endParaRPr lang="en-US"/>
          </a:p>
        </p:txBody>
      </p:sp>
    </p:spTree>
    <p:extLst>
      <p:ext uri="{BB962C8B-B14F-4D97-AF65-F5344CB8AC3E}">
        <p14:creationId xmlns:p14="http://schemas.microsoft.com/office/powerpoint/2010/main" val="3152034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de cierre ">
    <p:spTree>
      <p:nvGrpSpPr>
        <p:cNvPr id="1" name=""/>
        <p:cNvGrpSpPr/>
        <p:nvPr/>
      </p:nvGrpSpPr>
      <p:grpSpPr>
        <a:xfrm>
          <a:off x="0" y="0"/>
          <a:ext cx="0" cy="0"/>
          <a:chOff x="0" y="0"/>
          <a:chExt cx="0" cy="0"/>
        </a:xfrm>
      </p:grpSpPr>
      <p:pic>
        <p:nvPicPr>
          <p:cNvPr id="2" name="7 Image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263" y="-82550"/>
            <a:ext cx="9393238" cy="694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195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354" y="2130848"/>
            <a:ext cx="7773293" cy="1470049"/>
          </a:xfrm>
          <a:prstGeom prst="rect">
            <a:avLst/>
          </a:prstGeom>
        </p:spPr>
        <p:txBody>
          <a:bodyPr lIns="64291" tIns="32146" rIns="64291" bIns="32146"/>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824" y="3886647"/>
            <a:ext cx="6400354" cy="1752451"/>
          </a:xfrm>
          <a:prstGeom prst="rect">
            <a:avLst/>
          </a:prstGeom>
        </p:spPr>
        <p:txBody>
          <a:bodyPr lIns="64291" tIns="32146" rIns="64291" bIns="32146"/>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es-ES" smtClean="0"/>
              <a:t>Haga clic para modificar el estilo de subtítulo del patrón</a:t>
            </a:r>
            <a:endParaRPr lang="es-ES"/>
          </a:p>
        </p:txBody>
      </p:sp>
    </p:spTree>
    <p:extLst>
      <p:ext uri="{BB962C8B-B14F-4D97-AF65-F5344CB8AC3E}">
        <p14:creationId xmlns:p14="http://schemas.microsoft.com/office/powerpoint/2010/main" val="42178357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ＭＳ Ｐゴシック" pitchFamily="34" charset="-128"/>
              </a:defRPr>
            </a:lvl1pPr>
          </a:lstStyle>
          <a:p>
            <a:pPr>
              <a:defRPr/>
            </a:pPr>
            <a:fld id="{E1DBCED5-F84B-4169-A656-DC9AC1C4C576}" type="datetimeFigureOut">
              <a:rPr lang="en-US"/>
              <a:pPr>
                <a:defRPr/>
              </a:pPr>
              <a:t>6/11/2013</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34" charset="-128"/>
              </a:defRPr>
            </a:lvl1pPr>
          </a:lstStyle>
          <a:p>
            <a:pPr>
              <a:defRPr/>
            </a:pPr>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ea typeface="ＭＳ Ｐゴシック" pitchFamily="34" charset="-128"/>
              </a:defRPr>
            </a:lvl1pPr>
          </a:lstStyle>
          <a:p>
            <a:pPr>
              <a:defRPr/>
            </a:pPr>
            <a:fld id="{645809AF-4A09-46AD-92CE-C79317328C45}" type="slidenum">
              <a:rPr lang="en-US"/>
              <a:pPr>
                <a:defRPr/>
              </a:pPr>
              <a:t>‹Nº›</a:t>
            </a:fld>
            <a:endParaRPr lang="en-US"/>
          </a:p>
        </p:txBody>
      </p:sp>
      <p:pic>
        <p:nvPicPr>
          <p:cNvPr id="1031" name="1 Imagen"/>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26988" y="0"/>
            <a:ext cx="92821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66" r:id="rId1"/>
    <p:sldLayoutId id="2147484463" r:id="rId2"/>
    <p:sldLayoutId id="2147484464" r:id="rId3"/>
    <p:sldLayoutId id="2147484465" r:id="rId4"/>
    <p:sldLayoutId id="2147484467" r:id="rId5"/>
    <p:sldLayoutId id="2147484468" r:id="rId6"/>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jpe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a:xfrm>
            <a:off x="0" y="4221088"/>
            <a:ext cx="8748464" cy="1071562"/>
          </a:xfrm>
        </p:spPr>
        <p:txBody>
          <a:bodyPr/>
          <a:lstStyle/>
          <a:p>
            <a:pPr>
              <a:defRPr/>
            </a:pPr>
            <a:r>
              <a:rPr lang="es-CO" sz="3200" dirty="0" smtClean="0">
                <a:effectLst>
                  <a:outerShdw blurRad="38100" dist="38100" dir="2700000" algn="tl">
                    <a:srgbClr val="C0C0C0"/>
                  </a:outerShdw>
                </a:effectLst>
              </a:rPr>
              <a:t>Taller I: </a:t>
            </a:r>
            <a:r>
              <a:rPr lang="es-CO" sz="2800" dirty="0" smtClean="0">
                <a:effectLst>
                  <a:outerShdw blurRad="38100" dist="38100" dir="2700000" algn="tl">
                    <a:srgbClr val="C0C0C0"/>
                  </a:outerShdw>
                </a:effectLst>
              </a:rPr>
              <a:t>Contextualización y conceptualización de las pruebas saber 3º y 5º</a:t>
            </a:r>
            <a:r>
              <a:rPr lang="es-CO" sz="2800" dirty="0">
                <a:solidFill>
                  <a:srgbClr val="1121BB"/>
                </a:solidFill>
                <a:effectLst>
                  <a:outerShdw blurRad="38100" dist="38100" dir="2700000" algn="tl">
                    <a:srgbClr val="C0C0C0"/>
                  </a:outerShdw>
                </a:effectLst>
              </a:rPr>
              <a:t/>
            </a:r>
            <a:br>
              <a:rPr lang="es-CO" sz="2800" dirty="0">
                <a:solidFill>
                  <a:srgbClr val="1121BB"/>
                </a:solidFill>
                <a:effectLst>
                  <a:outerShdw blurRad="38100" dist="38100" dir="2700000" algn="tl">
                    <a:srgbClr val="C0C0C0"/>
                  </a:outerShdw>
                </a:effectLst>
              </a:rPr>
            </a:br>
            <a:r>
              <a:rPr lang="es-CO" sz="3600" dirty="0"/>
              <a:t/>
            </a:r>
            <a:br>
              <a:rPr lang="es-CO" sz="3600" dirty="0"/>
            </a:br>
            <a:r>
              <a:rPr lang="es-CO" sz="3600" dirty="0" smtClean="0"/>
              <a:t>2013</a:t>
            </a:r>
            <a:endParaRPr lang="es-CO" sz="3600" dirty="0"/>
          </a:p>
        </p:txBody>
      </p:sp>
      <p:pic>
        <p:nvPicPr>
          <p:cNvPr id="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8100392" y="6075400"/>
            <a:ext cx="1230040" cy="78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Marcador de contenido"/>
          <p:cNvSpPr txBox="1">
            <a:spLocks/>
          </p:cNvSpPr>
          <p:nvPr/>
        </p:nvSpPr>
        <p:spPr bwMode="auto">
          <a:xfrm>
            <a:off x="395288" y="2276872"/>
            <a:ext cx="8418512" cy="5159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288" tIns="32144" rIns="64288" bIns="32144"/>
          <a:lstStyle>
            <a:lvl1pPr marL="320675" indent="-320675"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eaLnBrk="0" fontAlgn="base" hangingPunct="0">
              <a:spcBef>
                <a:spcPct val="0"/>
              </a:spcBef>
              <a:spcAft>
                <a:spcPct val="0"/>
              </a:spcAft>
              <a:defRPr>
                <a:solidFill>
                  <a:schemeClr val="tx1"/>
                </a:solidFill>
                <a:latin typeface="Calibri" pitchFamily="34" charset="0"/>
              </a:defRPr>
            </a:lvl6pPr>
            <a:lvl7pPr marL="2971800" indent="-228600" defTabSz="912813" eaLnBrk="0" fontAlgn="base" hangingPunct="0">
              <a:spcBef>
                <a:spcPct val="0"/>
              </a:spcBef>
              <a:spcAft>
                <a:spcPct val="0"/>
              </a:spcAft>
              <a:defRPr>
                <a:solidFill>
                  <a:schemeClr val="tx1"/>
                </a:solidFill>
                <a:latin typeface="Calibri" pitchFamily="34" charset="0"/>
              </a:defRPr>
            </a:lvl7pPr>
            <a:lvl8pPr marL="3429000" indent="-228600" defTabSz="912813" eaLnBrk="0" fontAlgn="base" hangingPunct="0">
              <a:spcBef>
                <a:spcPct val="0"/>
              </a:spcBef>
              <a:spcAft>
                <a:spcPct val="0"/>
              </a:spcAft>
              <a:defRPr>
                <a:solidFill>
                  <a:schemeClr val="tx1"/>
                </a:solidFill>
                <a:latin typeface="Calibri" pitchFamily="34" charset="0"/>
              </a:defRPr>
            </a:lvl8pPr>
            <a:lvl9pPr marL="3886200" indent="-228600" defTabSz="912813" eaLnBrk="0" fontAlgn="base" hangingPunct="0">
              <a:spcBef>
                <a:spcPct val="0"/>
              </a:spcBef>
              <a:spcAft>
                <a:spcPct val="0"/>
              </a:spcAft>
              <a:defRPr>
                <a:solidFill>
                  <a:schemeClr val="tx1"/>
                </a:solidFill>
                <a:latin typeface="Calibri" pitchFamily="34" charset="0"/>
              </a:defRPr>
            </a:lvl9pPr>
          </a:lstStyle>
          <a:p>
            <a:pPr>
              <a:buSzPct val="80000"/>
              <a:buFont typeface="Wingdings" pitchFamily="2" charset="2"/>
              <a:buChar char="§"/>
            </a:pPr>
            <a:r>
              <a:rPr lang="es-CO" sz="2000" dirty="0">
                <a:ea typeface="Calibri" pitchFamily="34" charset="0"/>
                <a:cs typeface="Calibri" pitchFamily="34" charset="0"/>
                <a:sym typeface="Gill Sans"/>
              </a:rPr>
              <a:t>Las pruebas evalúan las competencias desarrolladas por los estudiantes </a:t>
            </a:r>
            <a:r>
              <a:rPr lang="es-CO" sz="2000" u="sng" dirty="0">
                <a:ea typeface="Calibri" pitchFamily="34" charset="0"/>
                <a:cs typeface="Calibri" pitchFamily="34" charset="0"/>
                <a:sym typeface="Gill Sans"/>
              </a:rPr>
              <a:t>hasta</a:t>
            </a:r>
            <a:r>
              <a:rPr lang="es-CO" sz="2000" dirty="0">
                <a:ea typeface="Calibri" pitchFamily="34" charset="0"/>
                <a:cs typeface="Calibri" pitchFamily="34" charset="0"/>
                <a:sym typeface="Gill Sans"/>
              </a:rPr>
              <a:t> tercero, quinto o noveno grados, respectivamente. </a:t>
            </a:r>
          </a:p>
          <a:p>
            <a:pPr>
              <a:buSzPct val="80000"/>
              <a:buFont typeface="Wingdings" pitchFamily="2" charset="2"/>
              <a:buChar char="§"/>
            </a:pPr>
            <a:endParaRPr lang="es-CO" sz="2000" dirty="0">
              <a:ea typeface="Calibri" pitchFamily="34" charset="0"/>
              <a:cs typeface="Calibri" pitchFamily="34" charset="0"/>
              <a:sym typeface="Gill Sans"/>
            </a:endParaRPr>
          </a:p>
          <a:p>
            <a:pPr>
              <a:buSzPct val="80000"/>
              <a:buFont typeface="Wingdings" pitchFamily="2" charset="2"/>
              <a:buChar char="§"/>
            </a:pPr>
            <a:r>
              <a:rPr lang="es-CO" sz="2000" dirty="0">
                <a:ea typeface="Calibri" pitchFamily="34" charset="0"/>
                <a:cs typeface="Calibri" pitchFamily="34" charset="0"/>
                <a:sym typeface="Gill Sans"/>
              </a:rPr>
              <a:t>El diseño de todas las pruebas parte de los estándares básicos de competencias definidos por el Ministerio de Educación Nacional.</a:t>
            </a:r>
          </a:p>
          <a:p>
            <a:pPr>
              <a:buSzPct val="80000"/>
              <a:buFont typeface="Wingdings" pitchFamily="2" charset="2"/>
              <a:buChar char="§"/>
            </a:pPr>
            <a:endParaRPr lang="es-CO" sz="2000" dirty="0">
              <a:ea typeface="Calibri" pitchFamily="34" charset="0"/>
              <a:cs typeface="Calibri" pitchFamily="34" charset="0"/>
              <a:sym typeface="Gill Sans"/>
            </a:endParaRPr>
          </a:p>
          <a:p>
            <a:r>
              <a:rPr lang="es-CO" sz="2000" dirty="0">
                <a:ea typeface="Calibri" pitchFamily="34" charset="0"/>
                <a:cs typeface="Calibri" pitchFamily="34" charset="0"/>
                <a:sym typeface="Gill Sans"/>
              </a:rPr>
              <a:t>	</a:t>
            </a:r>
            <a:r>
              <a:rPr lang="es-CO" sz="2000" i="1" dirty="0">
                <a:solidFill>
                  <a:srgbClr val="002060"/>
                </a:solidFill>
                <a:ea typeface="Calibri" pitchFamily="34" charset="0"/>
                <a:cs typeface="Calibri" pitchFamily="34" charset="0"/>
                <a:sym typeface="Gill Sans"/>
              </a:rPr>
              <a:t>Los estándares son referentes comunes </a:t>
            </a:r>
            <a:r>
              <a:rPr lang="es-ES" sz="2000" i="1" dirty="0">
                <a:solidFill>
                  <a:srgbClr val="002060"/>
                </a:solidFill>
              </a:rPr>
              <a:t>acerca de los conocimientos, habilidades y valores que todos los estudiantes colombianos deben desarrollar durante la trayectoria escolar, independientemente de su procedencia, condiciones sociales, económicas y culturales (MEN, 2006).</a:t>
            </a:r>
            <a:endParaRPr lang="es-CO" sz="2000" i="1" dirty="0">
              <a:solidFill>
                <a:srgbClr val="002060"/>
              </a:solidFill>
              <a:ea typeface="Calibri" pitchFamily="34" charset="0"/>
              <a:cs typeface="Calibri" pitchFamily="34" charset="0"/>
              <a:sym typeface="Gill Sans"/>
            </a:endParaRPr>
          </a:p>
        </p:txBody>
      </p:sp>
      <p:sp>
        <p:nvSpPr>
          <p:cNvPr id="3" name="2 Título"/>
          <p:cNvSpPr>
            <a:spLocks noGrp="1"/>
          </p:cNvSpPr>
          <p:nvPr>
            <p:ph type="title"/>
          </p:nvPr>
        </p:nvSpPr>
        <p:spPr>
          <a:xfrm>
            <a:off x="457200" y="1428744"/>
            <a:ext cx="8229600" cy="488088"/>
          </a:xfrm>
        </p:spPr>
        <p:txBody>
          <a:bodyPr/>
          <a:lstStyle/>
          <a:p>
            <a:r>
              <a:rPr lang="es-ES" b="1" dirty="0" smtClean="0">
                <a:solidFill>
                  <a:schemeClr val="accent2">
                    <a:lumMod val="75000"/>
                  </a:schemeClr>
                </a:solidFill>
              </a:rPr>
              <a:t>¿Qué </a:t>
            </a:r>
            <a:r>
              <a:rPr lang="es-ES" b="1" dirty="0">
                <a:solidFill>
                  <a:schemeClr val="accent2">
                    <a:lumMod val="75000"/>
                  </a:schemeClr>
                </a:solidFill>
              </a:rPr>
              <a:t>se </a:t>
            </a:r>
            <a:r>
              <a:rPr lang="es-ES" b="1" dirty="0" smtClean="0">
                <a:solidFill>
                  <a:schemeClr val="accent2">
                    <a:lumMod val="75000"/>
                  </a:schemeClr>
                </a:solidFill>
              </a:rPr>
              <a:t>evalúa?</a:t>
            </a:r>
            <a:endParaRPr lang="es-CO" dirty="0">
              <a:solidFill>
                <a:schemeClr val="accent2">
                  <a:lumMod val="75000"/>
                </a:schemeClr>
              </a:solidFill>
            </a:endParaRPr>
          </a:p>
        </p:txBody>
      </p:sp>
    </p:spTree>
    <p:extLst>
      <p:ext uri="{BB962C8B-B14F-4D97-AF65-F5344CB8AC3E}">
        <p14:creationId xmlns:p14="http://schemas.microsoft.com/office/powerpoint/2010/main" val="4071860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Marcador de contenido"/>
          <p:cNvSpPr txBox="1">
            <a:spLocks/>
          </p:cNvSpPr>
          <p:nvPr/>
        </p:nvSpPr>
        <p:spPr bwMode="auto">
          <a:xfrm>
            <a:off x="474663" y="2204864"/>
            <a:ext cx="8418512" cy="4176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288" tIns="32144" rIns="64288" bIns="32144"/>
          <a:lstStyle>
            <a:lvl1pPr marL="320675" indent="-320675"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eaLnBrk="0" fontAlgn="base" hangingPunct="0">
              <a:spcBef>
                <a:spcPct val="0"/>
              </a:spcBef>
              <a:spcAft>
                <a:spcPct val="0"/>
              </a:spcAft>
              <a:defRPr>
                <a:solidFill>
                  <a:schemeClr val="tx1"/>
                </a:solidFill>
                <a:latin typeface="Calibri" pitchFamily="34" charset="0"/>
              </a:defRPr>
            </a:lvl6pPr>
            <a:lvl7pPr marL="2971800" indent="-228600" defTabSz="912813" eaLnBrk="0" fontAlgn="base" hangingPunct="0">
              <a:spcBef>
                <a:spcPct val="0"/>
              </a:spcBef>
              <a:spcAft>
                <a:spcPct val="0"/>
              </a:spcAft>
              <a:defRPr>
                <a:solidFill>
                  <a:schemeClr val="tx1"/>
                </a:solidFill>
                <a:latin typeface="Calibri" pitchFamily="34" charset="0"/>
              </a:defRPr>
            </a:lvl7pPr>
            <a:lvl8pPr marL="3429000" indent="-228600" defTabSz="912813" eaLnBrk="0" fontAlgn="base" hangingPunct="0">
              <a:spcBef>
                <a:spcPct val="0"/>
              </a:spcBef>
              <a:spcAft>
                <a:spcPct val="0"/>
              </a:spcAft>
              <a:defRPr>
                <a:solidFill>
                  <a:schemeClr val="tx1"/>
                </a:solidFill>
                <a:latin typeface="Calibri" pitchFamily="34" charset="0"/>
              </a:defRPr>
            </a:lvl8pPr>
            <a:lvl9pPr marL="3886200" indent="-228600" defTabSz="912813" eaLnBrk="0" fontAlgn="base" hangingPunct="0">
              <a:spcBef>
                <a:spcPct val="0"/>
              </a:spcBef>
              <a:spcAft>
                <a:spcPct val="0"/>
              </a:spcAft>
              <a:defRPr>
                <a:solidFill>
                  <a:schemeClr val="tx1"/>
                </a:solidFill>
                <a:latin typeface="Calibri" pitchFamily="34" charset="0"/>
              </a:defRPr>
            </a:lvl9pPr>
          </a:lstStyle>
          <a:p>
            <a:pPr>
              <a:buSzPct val="80000"/>
              <a:buFont typeface="Wingdings" pitchFamily="2" charset="2"/>
              <a:buChar char="§"/>
            </a:pPr>
            <a:r>
              <a:rPr lang="es-ES" sz="2000" dirty="0"/>
              <a:t>Las pruebas no abarcan la totalidad de estándares ni componentes definidos para cada área, puesto que los logros en muchos de ellos solo pueden ser valorados en el ámbito de las actividades escolares, mediante estrategias distintas a pruebas estandarizadas.</a:t>
            </a:r>
          </a:p>
          <a:p>
            <a:pPr>
              <a:buSzPct val="80000"/>
              <a:buFont typeface="Wingdings" pitchFamily="2" charset="2"/>
              <a:buChar char="§"/>
            </a:pPr>
            <a:endParaRPr lang="es-ES" sz="2000" dirty="0"/>
          </a:p>
          <a:p>
            <a:pPr>
              <a:buSzPct val="80000"/>
              <a:buFont typeface="Wingdings" pitchFamily="2" charset="2"/>
              <a:buChar char="§"/>
            </a:pPr>
            <a:r>
              <a:rPr lang="es-ES" sz="2000" dirty="0"/>
              <a:t>Los resultados de estas pruebas son indicadores importantes de la capacidad de los estudiantes para continuar aprendiendo a lo largo de la vida y transferir sus aprendizajes a distintas situaciones, dentro y fuera de la escuela.</a:t>
            </a:r>
            <a:endParaRPr lang="es-CO" sz="2000" dirty="0">
              <a:ea typeface="Calibri" pitchFamily="34" charset="0"/>
              <a:cs typeface="Calibri" pitchFamily="34" charset="0"/>
              <a:sym typeface="Gill Sans"/>
            </a:endParaRPr>
          </a:p>
        </p:txBody>
      </p:sp>
      <p:sp>
        <p:nvSpPr>
          <p:cNvPr id="2" name="1 Título"/>
          <p:cNvSpPr>
            <a:spLocks noGrp="1"/>
          </p:cNvSpPr>
          <p:nvPr>
            <p:ph type="title"/>
          </p:nvPr>
        </p:nvSpPr>
        <p:spPr>
          <a:xfrm>
            <a:off x="457200" y="1428744"/>
            <a:ext cx="8229600" cy="632104"/>
          </a:xfrm>
        </p:spPr>
        <p:txBody>
          <a:bodyPr/>
          <a:lstStyle/>
          <a:p>
            <a:r>
              <a:rPr lang="es-ES" b="1" dirty="0">
                <a:solidFill>
                  <a:schemeClr val="accent2">
                    <a:lumMod val="75000"/>
                  </a:schemeClr>
                </a:solidFill>
              </a:rPr>
              <a:t>¿Qué se evalúa?</a:t>
            </a:r>
            <a:endParaRPr lang="es-CO" dirty="0"/>
          </a:p>
        </p:txBody>
      </p:sp>
    </p:spTree>
    <p:extLst>
      <p:ext uri="{BB962C8B-B14F-4D97-AF65-F5344CB8AC3E}">
        <p14:creationId xmlns:p14="http://schemas.microsoft.com/office/powerpoint/2010/main" val="2638923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txBox="1">
            <a:spLocks/>
          </p:cNvSpPr>
          <p:nvPr/>
        </p:nvSpPr>
        <p:spPr bwMode="auto">
          <a:xfrm>
            <a:off x="755650" y="1484784"/>
            <a:ext cx="7986713" cy="4943004"/>
          </a:xfrm>
          <a:prstGeom prst="rect">
            <a:avLst/>
          </a:prstGeom>
          <a:noFill/>
          <a:ln>
            <a:miter lim="800000"/>
            <a:headEnd/>
            <a:tailEnd/>
          </a:ln>
        </p:spPr>
        <p:txBody>
          <a:bodyPr lIns="64288" tIns="32144" rIns="64288" bIns="32144"/>
          <a:lstStyle/>
          <a:p>
            <a:pPr>
              <a:defRPr/>
            </a:pPr>
            <a:r>
              <a:rPr lang="es-ES" sz="2000" dirty="0" smtClean="0"/>
              <a:t>Las </a:t>
            </a:r>
            <a:r>
              <a:rPr lang="es-ES" sz="2000" dirty="0"/>
              <a:t>pruebas están enfocadas a valorar las siguientes </a:t>
            </a:r>
            <a:r>
              <a:rPr lang="es-ES" sz="2000" b="1" u="sng" dirty="0"/>
              <a:t>competencias</a:t>
            </a:r>
            <a:r>
              <a:rPr lang="es-ES" sz="2000" dirty="0"/>
              <a:t>:</a:t>
            </a:r>
            <a:endParaRPr lang="es-CO" sz="2000" dirty="0">
              <a:solidFill>
                <a:schemeClr val="tx1">
                  <a:tint val="75000"/>
                </a:schemeClr>
              </a:solidFill>
              <a:cs typeface="Calibri" pitchFamily="34" charset="0"/>
              <a:sym typeface="Gill Sans"/>
            </a:endParaRPr>
          </a:p>
        </p:txBody>
      </p:sp>
      <p:graphicFrame>
        <p:nvGraphicFramePr>
          <p:cNvPr id="7" name="6 Tabla"/>
          <p:cNvGraphicFramePr>
            <a:graphicFrameLocks noGrp="1"/>
          </p:cNvGraphicFramePr>
          <p:nvPr/>
        </p:nvGraphicFramePr>
        <p:xfrm>
          <a:off x="468313" y="2276475"/>
          <a:ext cx="8280399" cy="3421063"/>
        </p:xfrm>
        <a:graphic>
          <a:graphicData uri="http://schemas.openxmlformats.org/drawingml/2006/table">
            <a:tbl>
              <a:tblPr firstRow="1" bandRow="1">
                <a:tableStyleId>{69012ECD-51FC-41F1-AA8D-1B2483CD663E}</a:tableStyleId>
              </a:tblPr>
              <a:tblGrid>
                <a:gridCol w="2520123"/>
                <a:gridCol w="2880138"/>
                <a:gridCol w="2880138"/>
              </a:tblGrid>
              <a:tr h="430134">
                <a:tc>
                  <a:txBody>
                    <a:bodyPr/>
                    <a:lstStyle/>
                    <a:p>
                      <a:pPr algn="ctr"/>
                      <a:r>
                        <a:rPr lang="es-ES" sz="2400" dirty="0" smtClean="0"/>
                        <a:t>Lenguaje</a:t>
                      </a:r>
                      <a:endParaRPr lang="es-ES" sz="2400" dirty="0">
                        <a:latin typeface="Calibri" pitchFamily="34" charset="0"/>
                        <a:cs typeface="Calibri" pitchFamily="34" charset="0"/>
                      </a:endParaRPr>
                    </a:p>
                  </a:txBody>
                  <a:tcPr marL="64290" marR="64290" marT="32153" marB="32153"/>
                </a:tc>
                <a:tc>
                  <a:txBody>
                    <a:bodyPr/>
                    <a:lstStyle/>
                    <a:p>
                      <a:pPr algn="ctr"/>
                      <a:r>
                        <a:rPr lang="es-ES" sz="2400" dirty="0" smtClean="0"/>
                        <a:t>Matemáticas</a:t>
                      </a:r>
                      <a:endParaRPr lang="es-ES" sz="2400" dirty="0">
                        <a:latin typeface="Calibri" pitchFamily="34" charset="0"/>
                        <a:cs typeface="Calibri" pitchFamily="34" charset="0"/>
                      </a:endParaRPr>
                    </a:p>
                  </a:txBody>
                  <a:tcPr marL="64290" marR="64290" marT="32153" marB="32153"/>
                </a:tc>
                <a:tc>
                  <a:txBody>
                    <a:bodyPr/>
                    <a:lstStyle/>
                    <a:p>
                      <a:pPr algn="ctr"/>
                      <a:r>
                        <a:rPr lang="es-ES" sz="2400" dirty="0" smtClean="0"/>
                        <a:t>Ciencias naturales</a:t>
                      </a:r>
                      <a:endParaRPr lang="es-ES" sz="2400" dirty="0">
                        <a:latin typeface="Calibri" pitchFamily="34" charset="0"/>
                        <a:cs typeface="Calibri" pitchFamily="34" charset="0"/>
                      </a:endParaRPr>
                    </a:p>
                  </a:txBody>
                  <a:tcPr marL="64290" marR="64290" marT="32153" marB="32153"/>
                </a:tc>
              </a:tr>
              <a:tr h="2990929">
                <a:tc>
                  <a:txBody>
                    <a:bodyPr/>
                    <a:lstStyle/>
                    <a:p>
                      <a:pPr marL="457200" indent="-457200">
                        <a:buSzPct val="80000"/>
                        <a:buFont typeface="Wingdings" pitchFamily="2" charset="2"/>
                        <a:buChar char="§"/>
                      </a:pPr>
                      <a:r>
                        <a:rPr lang="es-ES" sz="2400" dirty="0" smtClean="0"/>
                        <a:t>Competencia comunicativa a través de dos procesos:</a:t>
                      </a:r>
                    </a:p>
                    <a:p>
                      <a:pPr marL="457200" indent="-457200">
                        <a:buSzPct val="80000"/>
                        <a:buFont typeface="Wingdings" pitchFamily="2" charset="2"/>
                        <a:buChar char="§"/>
                      </a:pPr>
                      <a:endParaRPr lang="es-ES" sz="2000" dirty="0" smtClean="0"/>
                    </a:p>
                    <a:p>
                      <a:pPr marL="778640" lvl="1" indent="-457200">
                        <a:buSzPct val="80000"/>
                        <a:buFont typeface="Wingdings" pitchFamily="2" charset="2"/>
                        <a:buChar char="§"/>
                      </a:pPr>
                      <a:r>
                        <a:rPr lang="es-ES" sz="2400" dirty="0" smtClean="0"/>
                        <a:t>Lectura</a:t>
                      </a:r>
                    </a:p>
                    <a:p>
                      <a:pPr marL="778640" lvl="1" indent="-457200">
                        <a:buSzPct val="80000"/>
                        <a:buFont typeface="Wingdings" pitchFamily="2" charset="2"/>
                        <a:buChar char="§"/>
                      </a:pPr>
                      <a:r>
                        <a:rPr lang="es-ES" sz="2400" dirty="0" smtClean="0"/>
                        <a:t>Escritura</a:t>
                      </a:r>
                      <a:endParaRPr lang="es-ES" sz="2400" dirty="0">
                        <a:latin typeface="Calibri" pitchFamily="34" charset="0"/>
                        <a:cs typeface="Calibri" pitchFamily="34" charset="0"/>
                      </a:endParaRPr>
                    </a:p>
                  </a:txBody>
                  <a:tcPr marL="64290" marR="64290" marT="32153" marB="32153"/>
                </a:tc>
                <a:tc>
                  <a:txBody>
                    <a:bodyPr/>
                    <a:lstStyle/>
                    <a:p>
                      <a:pPr marL="457200" indent="-457200">
                        <a:buSzPct val="80000"/>
                        <a:buFont typeface="Wingdings" pitchFamily="2" charset="2"/>
                        <a:buChar char="§"/>
                      </a:pPr>
                      <a:r>
                        <a:rPr lang="es-ES" sz="2400" dirty="0" smtClean="0"/>
                        <a:t>Razonamiento y argumentación</a:t>
                      </a:r>
                    </a:p>
                    <a:p>
                      <a:pPr marL="457200" indent="-457200">
                        <a:buSzPct val="80000"/>
                        <a:buFont typeface="Wingdings" pitchFamily="2" charset="2"/>
                        <a:buChar char="§"/>
                      </a:pPr>
                      <a:r>
                        <a:rPr lang="es-ES" sz="2400" dirty="0" smtClean="0"/>
                        <a:t>Comunicación, representación y modelación</a:t>
                      </a:r>
                    </a:p>
                    <a:p>
                      <a:pPr marL="457200" indent="-457200">
                        <a:buSzPct val="80000"/>
                        <a:buFont typeface="Wingdings" pitchFamily="2" charset="2"/>
                        <a:buChar char="§"/>
                      </a:pPr>
                      <a:r>
                        <a:rPr lang="es-ES" sz="2400" dirty="0" smtClean="0"/>
                        <a:t>Planteamiento y resolución de problemas</a:t>
                      </a:r>
                      <a:endParaRPr lang="es-ES" sz="2400" dirty="0">
                        <a:latin typeface="Calibri" pitchFamily="34" charset="0"/>
                        <a:cs typeface="Calibri" pitchFamily="34" charset="0"/>
                      </a:endParaRPr>
                    </a:p>
                  </a:txBody>
                  <a:tcPr marL="64290" marR="64290" marT="32153" marB="32153"/>
                </a:tc>
                <a:tc>
                  <a:txBody>
                    <a:bodyPr/>
                    <a:lstStyle/>
                    <a:p>
                      <a:pPr marL="457200" indent="-457200">
                        <a:buSzPct val="80000"/>
                        <a:buFont typeface="Wingdings" pitchFamily="2" charset="2"/>
                        <a:buChar char="§"/>
                      </a:pPr>
                      <a:r>
                        <a:rPr lang="es-ES" sz="2400" dirty="0" smtClean="0"/>
                        <a:t>Uso comprensivo del conocimiento científico</a:t>
                      </a:r>
                    </a:p>
                    <a:p>
                      <a:pPr marL="457200" indent="-457200">
                        <a:buSzPct val="80000"/>
                        <a:buFont typeface="Wingdings" pitchFamily="2" charset="2"/>
                        <a:buChar char="§"/>
                      </a:pPr>
                      <a:r>
                        <a:rPr lang="es-ES" sz="2400" dirty="0" smtClean="0"/>
                        <a:t>Explicación de fenómenos</a:t>
                      </a:r>
                    </a:p>
                    <a:p>
                      <a:pPr marL="457200" indent="-457200">
                        <a:buSzPct val="80000"/>
                        <a:buFont typeface="Wingdings" pitchFamily="2" charset="2"/>
                        <a:buChar char="§"/>
                      </a:pPr>
                      <a:r>
                        <a:rPr lang="es-ES" sz="2400" dirty="0" smtClean="0"/>
                        <a:t>Indagación</a:t>
                      </a:r>
                      <a:endParaRPr lang="es-ES" sz="2400" dirty="0">
                        <a:latin typeface="Calibri" pitchFamily="34" charset="0"/>
                        <a:cs typeface="Calibri" pitchFamily="34" charset="0"/>
                      </a:endParaRPr>
                    </a:p>
                  </a:txBody>
                  <a:tcPr marL="64290" marR="64290" marT="32153" marB="32153"/>
                </a:tc>
              </a:tr>
            </a:tbl>
          </a:graphicData>
        </a:graphic>
      </p:graphicFrame>
      <p:sp>
        <p:nvSpPr>
          <p:cNvPr id="13327" name="1 Título"/>
          <p:cNvSpPr>
            <a:spLocks noGrp="1"/>
          </p:cNvSpPr>
          <p:nvPr>
            <p:ph type="title"/>
          </p:nvPr>
        </p:nvSpPr>
        <p:spPr bwMode="auto">
          <a:xfrm>
            <a:off x="5544504" y="476672"/>
            <a:ext cx="3168650" cy="741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ES" sz="2800" b="1" dirty="0" smtClean="0">
                <a:solidFill>
                  <a:srgbClr val="002060"/>
                </a:solidFill>
              </a:rPr>
              <a:t>Qué se evalúa</a:t>
            </a:r>
          </a:p>
        </p:txBody>
      </p:sp>
    </p:spTree>
    <p:extLst>
      <p:ext uri="{BB962C8B-B14F-4D97-AF65-F5344CB8AC3E}">
        <p14:creationId xmlns:p14="http://schemas.microsoft.com/office/powerpoint/2010/main" val="3816918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txBox="1">
            <a:spLocks/>
          </p:cNvSpPr>
          <p:nvPr/>
        </p:nvSpPr>
        <p:spPr bwMode="auto">
          <a:xfrm>
            <a:off x="611188" y="1196975"/>
            <a:ext cx="8131175" cy="5373688"/>
          </a:xfrm>
          <a:prstGeom prst="rect">
            <a:avLst/>
          </a:prstGeom>
          <a:noFill/>
          <a:ln>
            <a:miter lim="800000"/>
            <a:headEnd/>
            <a:tailEnd/>
          </a:ln>
        </p:spPr>
        <p:txBody>
          <a:bodyPr lIns="64288" tIns="32144" rIns="64288" bIns="32144"/>
          <a:lstStyle/>
          <a:p>
            <a:pPr algn="just">
              <a:defRPr/>
            </a:pPr>
            <a:r>
              <a:rPr lang="es-ES" dirty="0"/>
              <a:t>Las pruebas evalúan los siguientes </a:t>
            </a:r>
            <a:r>
              <a:rPr lang="es-ES" b="1" u="sng" dirty="0"/>
              <a:t>componentes</a:t>
            </a:r>
            <a:r>
              <a:rPr lang="es-ES" dirty="0"/>
              <a:t> de las áreas:</a:t>
            </a:r>
            <a:endParaRPr lang="es-CO" dirty="0">
              <a:solidFill>
                <a:schemeClr val="tx1">
                  <a:tint val="75000"/>
                </a:schemeClr>
              </a:solidFill>
              <a:cs typeface="Calibri" pitchFamily="34" charset="0"/>
              <a:sym typeface="Gill Sans"/>
            </a:endParaRPr>
          </a:p>
        </p:txBody>
      </p:sp>
      <p:graphicFrame>
        <p:nvGraphicFramePr>
          <p:cNvPr id="5" name="4 Tabla"/>
          <p:cNvGraphicFramePr>
            <a:graphicFrameLocks noGrp="1"/>
          </p:cNvGraphicFramePr>
          <p:nvPr/>
        </p:nvGraphicFramePr>
        <p:xfrm>
          <a:off x="611188" y="2420938"/>
          <a:ext cx="8064499" cy="2606679"/>
        </p:xfrm>
        <a:graphic>
          <a:graphicData uri="http://schemas.openxmlformats.org/drawingml/2006/table">
            <a:tbl>
              <a:tblPr firstRow="1" bandRow="1">
                <a:tableStyleId>{69012ECD-51FC-41F1-AA8D-1B2483CD663E}</a:tableStyleId>
              </a:tblPr>
              <a:tblGrid>
                <a:gridCol w="2376146"/>
                <a:gridCol w="2846176"/>
                <a:gridCol w="2842177"/>
              </a:tblGrid>
              <a:tr h="399560">
                <a:tc>
                  <a:txBody>
                    <a:bodyPr/>
                    <a:lstStyle/>
                    <a:p>
                      <a:pPr algn="ctr"/>
                      <a:r>
                        <a:rPr lang="es-ES" sz="2200" dirty="0" smtClean="0"/>
                        <a:t>Lenguaje</a:t>
                      </a:r>
                      <a:endParaRPr lang="es-ES" sz="2200" dirty="0">
                        <a:latin typeface="Calibri" pitchFamily="34" charset="0"/>
                      </a:endParaRPr>
                    </a:p>
                  </a:txBody>
                  <a:tcPr marL="64291" marR="64291" marT="32142" marB="32142" anchor="ctr"/>
                </a:tc>
                <a:tc>
                  <a:txBody>
                    <a:bodyPr/>
                    <a:lstStyle/>
                    <a:p>
                      <a:pPr algn="ctr"/>
                      <a:r>
                        <a:rPr lang="es-ES" sz="2200" dirty="0" smtClean="0"/>
                        <a:t>Matemáticas</a:t>
                      </a:r>
                      <a:endParaRPr lang="es-ES" sz="2200" dirty="0">
                        <a:latin typeface="Calibri" pitchFamily="34" charset="0"/>
                      </a:endParaRPr>
                    </a:p>
                  </a:txBody>
                  <a:tcPr marL="64291" marR="64291" marT="32142" marB="32142" anchor="ctr"/>
                </a:tc>
                <a:tc>
                  <a:txBody>
                    <a:bodyPr/>
                    <a:lstStyle/>
                    <a:p>
                      <a:pPr algn="ctr"/>
                      <a:r>
                        <a:rPr lang="es-ES" sz="2200" dirty="0" smtClean="0"/>
                        <a:t>Ciencias naturales</a:t>
                      </a:r>
                      <a:endParaRPr lang="es-ES" sz="2200" dirty="0">
                        <a:latin typeface="Calibri" pitchFamily="34" charset="0"/>
                      </a:endParaRPr>
                    </a:p>
                  </a:txBody>
                  <a:tcPr marL="64291" marR="64291" marT="32142" marB="32142" anchor="ctr"/>
                </a:tc>
              </a:tr>
              <a:tr h="2207115">
                <a:tc>
                  <a:txBody>
                    <a:bodyPr/>
                    <a:lstStyle/>
                    <a:p>
                      <a:pPr marL="457200" indent="-457200">
                        <a:buSzPct val="80000"/>
                        <a:buFont typeface="Wingdings" pitchFamily="2" charset="2"/>
                        <a:buChar char="§"/>
                      </a:pPr>
                      <a:r>
                        <a:rPr lang="es-ES" sz="2800" dirty="0" smtClean="0"/>
                        <a:t>Semántico</a:t>
                      </a:r>
                    </a:p>
                    <a:p>
                      <a:pPr marL="457200" indent="-457200">
                        <a:buSzPct val="80000"/>
                        <a:buFont typeface="Wingdings" pitchFamily="2" charset="2"/>
                        <a:buChar char="§"/>
                      </a:pPr>
                      <a:r>
                        <a:rPr lang="es-ES" sz="2800" dirty="0" smtClean="0"/>
                        <a:t>Sintáctico</a:t>
                      </a:r>
                    </a:p>
                    <a:p>
                      <a:pPr marL="457200" indent="-457200">
                        <a:buSzPct val="80000"/>
                        <a:buFont typeface="Wingdings" pitchFamily="2" charset="2"/>
                        <a:buChar char="§"/>
                      </a:pPr>
                      <a:r>
                        <a:rPr lang="es-ES" sz="2800" dirty="0" smtClean="0"/>
                        <a:t>Pragmático</a:t>
                      </a:r>
                      <a:endParaRPr lang="es-ES" sz="2800" dirty="0">
                        <a:latin typeface="Calibri" pitchFamily="34" charset="0"/>
                      </a:endParaRPr>
                    </a:p>
                  </a:txBody>
                  <a:tcPr marL="64291" marR="64291" marT="32142" marB="32142"/>
                </a:tc>
                <a:tc>
                  <a:txBody>
                    <a:bodyPr/>
                    <a:lstStyle/>
                    <a:p>
                      <a:pPr marL="457200" indent="-457200">
                        <a:buSzPct val="80000"/>
                        <a:buFont typeface="Wingdings" pitchFamily="2" charset="2"/>
                        <a:buChar char="§"/>
                      </a:pPr>
                      <a:r>
                        <a:rPr lang="es-ES" sz="2800" dirty="0" smtClean="0"/>
                        <a:t>Numérico-</a:t>
                      </a:r>
                      <a:r>
                        <a:rPr lang="es-ES" sz="2800" dirty="0" err="1" smtClean="0"/>
                        <a:t>variacional</a:t>
                      </a:r>
                      <a:endParaRPr lang="es-ES" sz="2800" dirty="0" smtClean="0"/>
                    </a:p>
                    <a:p>
                      <a:pPr marL="457200" indent="-457200">
                        <a:buSzPct val="80000"/>
                        <a:buFont typeface="Wingdings" pitchFamily="2" charset="2"/>
                        <a:buChar char="§"/>
                      </a:pPr>
                      <a:r>
                        <a:rPr lang="es-ES" sz="2800" dirty="0" smtClean="0"/>
                        <a:t>Geométrico-métrico</a:t>
                      </a:r>
                    </a:p>
                    <a:p>
                      <a:pPr marL="457200" indent="-457200">
                        <a:buSzPct val="80000"/>
                        <a:buFont typeface="Wingdings" pitchFamily="2" charset="2"/>
                        <a:buChar char="§"/>
                      </a:pPr>
                      <a:r>
                        <a:rPr lang="es-ES" sz="2800" dirty="0" smtClean="0"/>
                        <a:t>Aleatorio</a:t>
                      </a:r>
                      <a:endParaRPr lang="es-ES" sz="2800" dirty="0">
                        <a:latin typeface="Calibri" pitchFamily="34" charset="0"/>
                      </a:endParaRPr>
                    </a:p>
                  </a:txBody>
                  <a:tcPr marL="64291" marR="64291" marT="32142" marB="32142"/>
                </a:tc>
                <a:tc>
                  <a:txBody>
                    <a:bodyPr/>
                    <a:lstStyle/>
                    <a:p>
                      <a:pPr marL="457200" indent="-457200">
                        <a:buSzPct val="80000"/>
                        <a:buFont typeface="Wingdings" pitchFamily="2" charset="2"/>
                        <a:buChar char="§"/>
                      </a:pPr>
                      <a:r>
                        <a:rPr lang="es-ES" sz="2800" dirty="0" smtClean="0"/>
                        <a:t>Entorno vivo</a:t>
                      </a:r>
                    </a:p>
                    <a:p>
                      <a:pPr marL="457200" indent="-457200">
                        <a:buSzPct val="80000"/>
                        <a:buFont typeface="Wingdings" pitchFamily="2" charset="2"/>
                        <a:buChar char="§"/>
                      </a:pPr>
                      <a:r>
                        <a:rPr lang="es-ES" sz="2800" dirty="0" smtClean="0"/>
                        <a:t>Entorno físico</a:t>
                      </a:r>
                    </a:p>
                    <a:p>
                      <a:pPr marL="457200" indent="-457200">
                        <a:buSzPct val="80000"/>
                        <a:buFont typeface="Wingdings" pitchFamily="2" charset="2"/>
                        <a:buChar char="§"/>
                      </a:pPr>
                      <a:r>
                        <a:rPr lang="es-ES" sz="2800" dirty="0" smtClean="0"/>
                        <a:t>Ciencia, tecnología y sociedad (CTS)</a:t>
                      </a:r>
                      <a:endParaRPr lang="es-ES" sz="2800" dirty="0">
                        <a:latin typeface="Calibri" pitchFamily="34" charset="0"/>
                      </a:endParaRPr>
                    </a:p>
                  </a:txBody>
                  <a:tcPr marL="64291" marR="64291" marT="32142" marB="32142"/>
                </a:tc>
              </a:tr>
            </a:tbl>
          </a:graphicData>
        </a:graphic>
      </p:graphicFrame>
      <p:sp>
        <p:nvSpPr>
          <p:cNvPr id="14351" name="1 Título"/>
          <p:cNvSpPr>
            <a:spLocks noGrp="1"/>
          </p:cNvSpPr>
          <p:nvPr>
            <p:ph type="title"/>
          </p:nvPr>
        </p:nvSpPr>
        <p:spPr bwMode="auto">
          <a:xfrm>
            <a:off x="5578851" y="455003"/>
            <a:ext cx="3168650" cy="741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ES" sz="2800" b="1" dirty="0" smtClean="0">
                <a:solidFill>
                  <a:srgbClr val="002060"/>
                </a:solidFill>
              </a:rPr>
              <a:t>Qué se evalúa</a:t>
            </a:r>
          </a:p>
        </p:txBody>
      </p:sp>
    </p:spTree>
    <p:extLst>
      <p:ext uri="{BB962C8B-B14F-4D97-AF65-F5344CB8AC3E}">
        <p14:creationId xmlns:p14="http://schemas.microsoft.com/office/powerpoint/2010/main" val="18194055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4213" y="1773238"/>
            <a:ext cx="7920037" cy="3959225"/>
          </a:xfrm>
        </p:spPr>
        <p:txBody>
          <a:bodyPr/>
          <a:lstStyle/>
          <a:p>
            <a:pPr>
              <a:spcBef>
                <a:spcPts val="0"/>
              </a:spcBef>
              <a:buFontTx/>
              <a:buNone/>
              <a:defRPr/>
            </a:pPr>
            <a:r>
              <a:rPr lang="es-CO" sz="2800" dirty="0" smtClean="0">
                <a:cs typeface="Calibri" pitchFamily="34" charset="0"/>
              </a:rPr>
              <a:t>	La prueba evalúa la competencia comunicativa a través de:</a:t>
            </a:r>
          </a:p>
          <a:p>
            <a:pPr>
              <a:spcBef>
                <a:spcPts val="0"/>
              </a:spcBef>
              <a:defRPr/>
            </a:pPr>
            <a:endParaRPr lang="es-CO" sz="2800" dirty="0" smtClean="0">
              <a:cs typeface="Calibri" pitchFamily="34" charset="0"/>
            </a:endParaRPr>
          </a:p>
          <a:p>
            <a:pPr marL="457177" indent="-457177">
              <a:spcBef>
                <a:spcPts val="0"/>
              </a:spcBef>
              <a:defRPr/>
            </a:pPr>
            <a:r>
              <a:rPr lang="es-CO" sz="2800" dirty="0" smtClean="0">
                <a:cs typeface="Calibri" pitchFamily="34" charset="0"/>
              </a:rPr>
              <a:t>La lectura y comprensión de diversos tipos de textos (literarios y no literarios)</a:t>
            </a:r>
          </a:p>
          <a:p>
            <a:pPr marL="457177" indent="-457177">
              <a:spcBef>
                <a:spcPts val="0"/>
              </a:spcBef>
              <a:defRPr/>
            </a:pPr>
            <a:endParaRPr lang="es-CO" sz="2800" dirty="0" smtClean="0">
              <a:cs typeface="Calibri" pitchFamily="34" charset="0"/>
            </a:endParaRPr>
          </a:p>
          <a:p>
            <a:pPr marL="457177" indent="-457177">
              <a:spcBef>
                <a:spcPts val="0"/>
              </a:spcBef>
              <a:defRPr/>
            </a:pPr>
            <a:r>
              <a:rPr lang="es-CO" sz="2800" dirty="0" smtClean="0">
                <a:cs typeface="Calibri" pitchFamily="34" charset="0"/>
              </a:rPr>
              <a:t>La solución de situaciones de escritura</a:t>
            </a:r>
            <a:endParaRPr lang="es-CO" sz="2800" dirty="0">
              <a:cs typeface="Calibri" pitchFamily="34" charset="0"/>
            </a:endParaRPr>
          </a:p>
        </p:txBody>
      </p:sp>
      <p:sp>
        <p:nvSpPr>
          <p:cNvPr id="6" name="1 Título"/>
          <p:cNvSpPr txBox="1">
            <a:spLocks/>
          </p:cNvSpPr>
          <p:nvPr/>
        </p:nvSpPr>
        <p:spPr>
          <a:xfrm>
            <a:off x="539750" y="1340768"/>
            <a:ext cx="8228013" cy="741362"/>
          </a:xfrm>
          <a:prstGeom prst="rect">
            <a:avLst/>
          </a:prstGeom>
        </p:spPr>
        <p:txBody>
          <a:bodyPr lIns="64288" tIns="32144" rIns="64288" bIns="32144"/>
          <a:lstStyle/>
          <a:p>
            <a:pPr algn="ctr" defTabSz="914353">
              <a:defRPr/>
            </a:pPr>
            <a:r>
              <a:rPr lang="es-ES" sz="3200" b="1" kern="0" dirty="0">
                <a:solidFill>
                  <a:srgbClr val="002060"/>
                </a:solidFill>
                <a:ea typeface="+mj-ea"/>
                <a:cs typeface="+mj-cs"/>
              </a:rPr>
              <a:t>¿Qué se evalúa en lenguaje?</a:t>
            </a:r>
          </a:p>
        </p:txBody>
      </p:sp>
    </p:spTree>
    <p:extLst>
      <p:ext uri="{BB962C8B-B14F-4D97-AF65-F5344CB8AC3E}">
        <p14:creationId xmlns:p14="http://schemas.microsoft.com/office/powerpoint/2010/main" val="360214212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3099537789"/>
              </p:ext>
            </p:extLst>
          </p:nvPr>
        </p:nvGraphicFramePr>
        <p:xfrm>
          <a:off x="611188" y="2348880"/>
          <a:ext cx="7993062" cy="3888408"/>
        </p:xfrm>
        <a:graphic>
          <a:graphicData uri="http://schemas.openxmlformats.org/drawingml/2006/table">
            <a:tbl>
              <a:tblPr firstRow="1" bandRow="1">
                <a:tableStyleId>{5C22544A-7EE6-4342-B048-85BDC9FD1C3A}</a:tableStyleId>
              </a:tblPr>
              <a:tblGrid>
                <a:gridCol w="2592344"/>
                <a:gridCol w="5400718"/>
              </a:tblGrid>
              <a:tr h="748250">
                <a:tc>
                  <a:txBody>
                    <a:bodyPr/>
                    <a:lstStyle/>
                    <a:p>
                      <a:pPr algn="ctr"/>
                      <a:r>
                        <a:rPr lang="es-CO" sz="2000" dirty="0" smtClean="0"/>
                        <a:t>Componentes</a:t>
                      </a:r>
                      <a:endParaRPr lang="es-CO" sz="2000" dirty="0">
                        <a:solidFill>
                          <a:schemeClr val="tx1"/>
                        </a:solidFill>
                        <a:latin typeface="Calibri" pitchFamily="34" charset="0"/>
                        <a:cs typeface="Calibri" pitchFamily="34" charset="0"/>
                      </a:endParaRPr>
                    </a:p>
                  </a:txBody>
                  <a:tcPr marL="64295" marR="64295" marT="32151" marB="32151"/>
                </a:tc>
                <a:tc>
                  <a:txBody>
                    <a:bodyPr/>
                    <a:lstStyle/>
                    <a:p>
                      <a:pPr algn="ctr"/>
                      <a:r>
                        <a:rPr lang="es-CO" sz="2000" dirty="0" smtClean="0"/>
                        <a:t>En este componente se agrupan las preguntas que indagan por…</a:t>
                      </a:r>
                      <a:endParaRPr lang="es-CO" sz="2000" dirty="0">
                        <a:solidFill>
                          <a:schemeClr val="tx1"/>
                        </a:solidFill>
                        <a:latin typeface="Calibri" pitchFamily="34" charset="0"/>
                        <a:cs typeface="Calibri" pitchFamily="34" charset="0"/>
                      </a:endParaRPr>
                    </a:p>
                  </a:txBody>
                  <a:tcPr marL="64295" marR="64295" marT="32151" marB="32151"/>
                </a:tc>
              </a:tr>
              <a:tr h="599587">
                <a:tc>
                  <a:txBody>
                    <a:bodyPr/>
                    <a:lstStyle/>
                    <a:p>
                      <a:pPr algn="l"/>
                      <a:r>
                        <a:rPr lang="es-CO" sz="2000" dirty="0" smtClean="0"/>
                        <a:t>Semántico</a:t>
                      </a:r>
                      <a:endParaRPr lang="es-CO" sz="2000" b="1" dirty="0">
                        <a:solidFill>
                          <a:schemeClr val="tx1"/>
                        </a:solidFill>
                        <a:latin typeface="Calibri" pitchFamily="34" charset="0"/>
                        <a:cs typeface="Calibri" pitchFamily="34" charset="0"/>
                      </a:endParaRPr>
                    </a:p>
                  </a:txBody>
                  <a:tcPr marL="64295" marR="64295" marT="32151" marB="32151" anchor="ctr"/>
                </a:tc>
                <a:tc>
                  <a:txBody>
                    <a:bodyPr/>
                    <a:lstStyle/>
                    <a:p>
                      <a:pPr marL="457200" indent="-457200">
                        <a:buSzPct val="80000"/>
                        <a:buFont typeface="Wingdings" pitchFamily="2" charset="2"/>
                        <a:buChar char="§"/>
                      </a:pPr>
                      <a:r>
                        <a:rPr lang="es-CO" sz="2000" dirty="0" smtClean="0"/>
                        <a:t>¿Qué dice el texto?</a:t>
                      </a:r>
                      <a:endParaRPr lang="es-CO" sz="2000" dirty="0">
                        <a:solidFill>
                          <a:schemeClr val="tx1"/>
                        </a:solidFill>
                        <a:latin typeface="Calibri" pitchFamily="34" charset="0"/>
                        <a:cs typeface="Calibri" pitchFamily="34" charset="0"/>
                      </a:endParaRPr>
                    </a:p>
                  </a:txBody>
                  <a:tcPr marL="64295" marR="64295" marT="32151" marB="32151"/>
                </a:tc>
              </a:tr>
              <a:tr h="748250">
                <a:tc>
                  <a:txBody>
                    <a:bodyPr/>
                    <a:lstStyle/>
                    <a:p>
                      <a:pPr algn="l"/>
                      <a:r>
                        <a:rPr lang="es-CO" sz="2000" dirty="0" smtClean="0"/>
                        <a:t>Sintáctico</a:t>
                      </a:r>
                      <a:endParaRPr lang="es-CO" sz="2000" b="0" dirty="0">
                        <a:solidFill>
                          <a:schemeClr val="tx1"/>
                        </a:solidFill>
                        <a:latin typeface="Calibri" pitchFamily="34" charset="0"/>
                        <a:cs typeface="Calibri" pitchFamily="34" charset="0"/>
                      </a:endParaRPr>
                    </a:p>
                  </a:txBody>
                  <a:tcPr marL="64295" marR="64295" marT="32151" marB="32151" anchor="ctr"/>
                </a:tc>
                <a:tc>
                  <a:txBody>
                    <a:bodyPr/>
                    <a:lstStyle/>
                    <a:p>
                      <a:pPr marL="457200" indent="-457200">
                        <a:buSzPct val="80000"/>
                        <a:buFont typeface="Wingdings" pitchFamily="2" charset="2"/>
                        <a:buChar char="§"/>
                      </a:pPr>
                      <a:r>
                        <a:rPr lang="es-CO" sz="2000" baseline="0" dirty="0" smtClean="0"/>
                        <a:t>¿Cómo se organiza y teje la información en el texto?</a:t>
                      </a:r>
                      <a:endParaRPr lang="es-CO" sz="2000" dirty="0">
                        <a:solidFill>
                          <a:schemeClr val="tx1"/>
                        </a:solidFill>
                        <a:latin typeface="Calibri" pitchFamily="34" charset="0"/>
                        <a:cs typeface="Calibri" pitchFamily="34" charset="0"/>
                      </a:endParaRPr>
                    </a:p>
                  </a:txBody>
                  <a:tcPr marL="64295" marR="64295" marT="32151" marB="32151"/>
                </a:tc>
              </a:tr>
              <a:tr h="1792321">
                <a:tc>
                  <a:txBody>
                    <a:bodyPr/>
                    <a:lstStyle/>
                    <a:p>
                      <a:pPr algn="l"/>
                      <a:r>
                        <a:rPr lang="es-CO" sz="2000" dirty="0" smtClean="0"/>
                        <a:t>Pragmático</a:t>
                      </a:r>
                      <a:endParaRPr lang="es-CO" sz="2000" b="0" dirty="0">
                        <a:solidFill>
                          <a:schemeClr val="tx1"/>
                        </a:solidFill>
                        <a:latin typeface="Calibri" pitchFamily="34" charset="0"/>
                        <a:cs typeface="Calibri" pitchFamily="34" charset="0"/>
                      </a:endParaRPr>
                    </a:p>
                  </a:txBody>
                  <a:tcPr marL="64295" marR="64295" marT="32151" marB="32151" anchor="ctr"/>
                </a:tc>
                <a:tc>
                  <a:txBody>
                    <a:bodyPr/>
                    <a:lstStyle/>
                    <a:p>
                      <a:pPr marL="457200" indent="-457200">
                        <a:buSzPct val="80000"/>
                        <a:buFont typeface="Wingdings" pitchFamily="2" charset="2"/>
                        <a:buChar char="§"/>
                      </a:pPr>
                      <a:r>
                        <a:rPr lang="es-CO" sz="2000" dirty="0" smtClean="0"/>
                        <a:t>¿Cuál es la situación</a:t>
                      </a:r>
                      <a:r>
                        <a:rPr lang="es-CO" sz="2000" baseline="0" dirty="0" smtClean="0"/>
                        <a:t> de comunicación?</a:t>
                      </a:r>
                    </a:p>
                    <a:p>
                      <a:pPr marL="457200" indent="-457200">
                        <a:buSzPct val="80000"/>
                        <a:buFont typeface="Wingdings" pitchFamily="2" charset="2"/>
                        <a:buChar char="§"/>
                      </a:pPr>
                      <a:r>
                        <a:rPr lang="es-CO" sz="2000" baseline="0" dirty="0" smtClean="0"/>
                        <a:t>¿Cuál es la intención?</a:t>
                      </a:r>
                    </a:p>
                    <a:p>
                      <a:pPr marL="457200" indent="-457200">
                        <a:buSzPct val="80000"/>
                        <a:buFont typeface="Wingdings" pitchFamily="2" charset="2"/>
                        <a:buChar char="§"/>
                      </a:pPr>
                      <a:r>
                        <a:rPr lang="es-CO" sz="2000" baseline="0" dirty="0" smtClean="0"/>
                        <a:t>¿Cuál es el propósito?</a:t>
                      </a:r>
                    </a:p>
                    <a:p>
                      <a:pPr marL="457200" indent="-457200">
                        <a:buSzPct val="80000"/>
                        <a:buFont typeface="Wingdings" pitchFamily="2" charset="2"/>
                        <a:buChar char="§"/>
                      </a:pPr>
                      <a:r>
                        <a:rPr lang="es-CO" sz="2000" baseline="0" dirty="0" smtClean="0"/>
                        <a:t>¿Cuál es la finalidad?</a:t>
                      </a:r>
                      <a:endParaRPr lang="es-CO" sz="2000" dirty="0">
                        <a:solidFill>
                          <a:schemeClr val="tx1"/>
                        </a:solidFill>
                        <a:latin typeface="Calibri" pitchFamily="34" charset="0"/>
                        <a:cs typeface="Calibri" pitchFamily="34" charset="0"/>
                      </a:endParaRPr>
                    </a:p>
                  </a:txBody>
                  <a:tcPr marL="64295" marR="64295" marT="32151" marB="32151"/>
                </a:tc>
              </a:tr>
            </a:tbl>
          </a:graphicData>
        </a:graphic>
      </p:graphicFrame>
      <p:sp>
        <p:nvSpPr>
          <p:cNvPr id="7" name="1 Título"/>
          <p:cNvSpPr txBox="1">
            <a:spLocks/>
          </p:cNvSpPr>
          <p:nvPr/>
        </p:nvSpPr>
        <p:spPr>
          <a:xfrm>
            <a:off x="539749" y="1433513"/>
            <a:ext cx="8228013" cy="741363"/>
          </a:xfrm>
          <a:prstGeom prst="rect">
            <a:avLst/>
          </a:prstGeom>
        </p:spPr>
        <p:txBody>
          <a:bodyPr lIns="64288" tIns="32144" rIns="64288" bIns="32144"/>
          <a:lstStyle/>
          <a:p>
            <a:pPr algn="ctr" defTabSz="914353">
              <a:defRPr/>
            </a:pPr>
            <a:r>
              <a:rPr lang="es-ES" sz="3200" b="1" kern="0" dirty="0">
                <a:solidFill>
                  <a:srgbClr val="002060"/>
                </a:solidFill>
                <a:ea typeface="+mj-ea"/>
                <a:cs typeface="+mj-cs"/>
              </a:rPr>
              <a:t>¿Qué se evalúa en lenguaje?</a:t>
            </a:r>
          </a:p>
        </p:txBody>
      </p:sp>
    </p:spTree>
    <p:extLst>
      <p:ext uri="{BB962C8B-B14F-4D97-AF65-F5344CB8AC3E}">
        <p14:creationId xmlns:p14="http://schemas.microsoft.com/office/powerpoint/2010/main" val="1145867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19 Tabla"/>
          <p:cNvGraphicFramePr>
            <a:graphicFrameLocks noGrp="1"/>
          </p:cNvGraphicFramePr>
          <p:nvPr>
            <p:extLst>
              <p:ext uri="{D42A27DB-BD31-4B8C-83A1-F6EECF244321}">
                <p14:modId xmlns:p14="http://schemas.microsoft.com/office/powerpoint/2010/main" val="1771511059"/>
              </p:ext>
            </p:extLst>
          </p:nvPr>
        </p:nvGraphicFramePr>
        <p:xfrm>
          <a:off x="539750" y="2131687"/>
          <a:ext cx="7993063" cy="4034162"/>
        </p:xfrm>
        <a:graphic>
          <a:graphicData uri="http://schemas.openxmlformats.org/drawingml/2006/table">
            <a:tbl>
              <a:tblPr firstRow="1" bandRow="1">
                <a:tableStyleId>{5C22544A-7EE6-4342-B048-85BDC9FD1C3A}</a:tableStyleId>
              </a:tblPr>
              <a:tblGrid>
                <a:gridCol w="3011559"/>
                <a:gridCol w="4981504"/>
              </a:tblGrid>
              <a:tr h="484790">
                <a:tc>
                  <a:txBody>
                    <a:bodyPr/>
                    <a:lstStyle/>
                    <a:p>
                      <a:pPr algn="ctr"/>
                      <a:r>
                        <a:rPr lang="es-CO" sz="2000" dirty="0" smtClean="0"/>
                        <a:t>Componentes</a:t>
                      </a:r>
                      <a:endParaRPr lang="es-CO" sz="2000" dirty="0">
                        <a:solidFill>
                          <a:schemeClr val="tx1"/>
                        </a:solidFill>
                        <a:latin typeface="Calibri" pitchFamily="34" charset="0"/>
                        <a:cs typeface="Calibri" pitchFamily="34" charset="0"/>
                      </a:endParaRPr>
                    </a:p>
                  </a:txBody>
                  <a:tcPr marL="64295" marR="64295" marT="32149" marB="32149"/>
                </a:tc>
                <a:tc>
                  <a:txBody>
                    <a:bodyPr/>
                    <a:lstStyle/>
                    <a:p>
                      <a:pPr algn="ctr"/>
                      <a:r>
                        <a:rPr lang="es-CO" sz="2000" dirty="0" smtClean="0"/>
                        <a:t>Contenidos</a:t>
                      </a:r>
                      <a:endParaRPr lang="es-CO" sz="2000" dirty="0">
                        <a:solidFill>
                          <a:schemeClr val="tx1"/>
                        </a:solidFill>
                        <a:latin typeface="Calibri" pitchFamily="34" charset="0"/>
                        <a:cs typeface="Calibri" pitchFamily="34" charset="0"/>
                      </a:endParaRPr>
                    </a:p>
                  </a:txBody>
                  <a:tcPr marL="64295" marR="64295" marT="32149" marB="32149"/>
                </a:tc>
              </a:tr>
              <a:tr h="1285337">
                <a:tc>
                  <a:txBody>
                    <a:bodyPr/>
                    <a:lstStyle/>
                    <a:p>
                      <a:pPr algn="l"/>
                      <a:r>
                        <a:rPr lang="es-CO" sz="2000" dirty="0" smtClean="0"/>
                        <a:t>Numérico-</a:t>
                      </a:r>
                      <a:r>
                        <a:rPr lang="es-CO" sz="2000" dirty="0" err="1" smtClean="0"/>
                        <a:t>variacional</a:t>
                      </a:r>
                      <a:endParaRPr lang="es-CO" sz="2000" b="1" dirty="0">
                        <a:solidFill>
                          <a:schemeClr val="tx1"/>
                        </a:solidFill>
                        <a:latin typeface="Calibri" pitchFamily="34" charset="0"/>
                        <a:cs typeface="Calibri" pitchFamily="34" charset="0"/>
                      </a:endParaRPr>
                    </a:p>
                  </a:txBody>
                  <a:tcPr marL="64295" marR="64295" marT="32149" marB="32149" anchor="ctr"/>
                </a:tc>
                <a:tc>
                  <a:txBody>
                    <a:bodyPr/>
                    <a:lstStyle/>
                    <a:p>
                      <a:pPr marL="457200" indent="-457200">
                        <a:buSzPct val="80000"/>
                        <a:buFont typeface="Wingdings" pitchFamily="2" charset="2"/>
                        <a:buChar char="§"/>
                      </a:pPr>
                      <a:r>
                        <a:rPr lang="es-CO" sz="2000" dirty="0" smtClean="0"/>
                        <a:t>Número</a:t>
                      </a:r>
                      <a:r>
                        <a:rPr lang="es-CO" sz="2000" baseline="0" dirty="0" smtClean="0"/>
                        <a:t> en distintos contextos </a:t>
                      </a:r>
                    </a:p>
                    <a:p>
                      <a:pPr marL="457200" indent="-457200">
                        <a:buSzPct val="80000"/>
                        <a:buFont typeface="Wingdings" pitchFamily="2" charset="2"/>
                        <a:buChar char="§"/>
                      </a:pPr>
                      <a:r>
                        <a:rPr lang="es-CO" sz="2000" baseline="0" dirty="0" smtClean="0"/>
                        <a:t>Significado de las operaciones </a:t>
                      </a:r>
                    </a:p>
                    <a:p>
                      <a:pPr marL="457200" indent="-457200">
                        <a:buSzPct val="80000"/>
                        <a:buFont typeface="Wingdings" pitchFamily="2" charset="2"/>
                        <a:buChar char="§"/>
                      </a:pPr>
                      <a:r>
                        <a:rPr lang="es-CO" sz="2000" baseline="0" dirty="0" smtClean="0"/>
                        <a:t>Variación en distintos conjuntos   numéricos </a:t>
                      </a:r>
                      <a:endParaRPr lang="es-CO" sz="2000" dirty="0">
                        <a:solidFill>
                          <a:schemeClr val="tx1"/>
                        </a:solidFill>
                        <a:latin typeface="Calibri" pitchFamily="34" charset="0"/>
                        <a:cs typeface="Calibri" pitchFamily="34" charset="0"/>
                      </a:endParaRPr>
                    </a:p>
                  </a:txBody>
                  <a:tcPr marL="64295" marR="64295" marT="32149" marB="32149"/>
                </a:tc>
              </a:tr>
              <a:tr h="1285337">
                <a:tc>
                  <a:txBody>
                    <a:bodyPr/>
                    <a:lstStyle/>
                    <a:p>
                      <a:pPr algn="l"/>
                      <a:r>
                        <a:rPr lang="es-CO" sz="2000" dirty="0" smtClean="0"/>
                        <a:t>Geométrico-métrico</a:t>
                      </a:r>
                      <a:endParaRPr lang="es-CO" sz="2000" b="1" dirty="0">
                        <a:solidFill>
                          <a:schemeClr val="tx1"/>
                        </a:solidFill>
                        <a:latin typeface="Calibri" pitchFamily="34" charset="0"/>
                        <a:cs typeface="Calibri" pitchFamily="34" charset="0"/>
                      </a:endParaRPr>
                    </a:p>
                  </a:txBody>
                  <a:tcPr marL="64295" marR="64295" marT="32149" marB="32149" anchor="ctr"/>
                </a:tc>
                <a:tc>
                  <a:txBody>
                    <a:bodyPr/>
                    <a:lstStyle/>
                    <a:p>
                      <a:pPr marL="457200" indent="-457200">
                        <a:buSzPct val="80000"/>
                        <a:buFont typeface="Wingdings" pitchFamily="2" charset="2"/>
                        <a:buChar char="§"/>
                      </a:pPr>
                      <a:r>
                        <a:rPr lang="es-CO" sz="2000" dirty="0" smtClean="0"/>
                        <a:t>Medida</a:t>
                      </a:r>
                    </a:p>
                    <a:p>
                      <a:pPr marL="457200" indent="-457200">
                        <a:buSzPct val="80000"/>
                        <a:buFont typeface="Wingdings" pitchFamily="2" charset="2"/>
                        <a:buChar char="§"/>
                      </a:pPr>
                      <a:r>
                        <a:rPr lang="es-CO" sz="2000" dirty="0" smtClean="0"/>
                        <a:t>Formas y relaciones en el plano</a:t>
                      </a:r>
                    </a:p>
                    <a:p>
                      <a:pPr marL="457200" indent="-457200">
                        <a:buSzPct val="80000"/>
                        <a:buFont typeface="Wingdings" pitchFamily="2" charset="2"/>
                        <a:buChar char="§"/>
                      </a:pPr>
                      <a:r>
                        <a:rPr lang="es-CO" sz="2000" dirty="0" smtClean="0"/>
                        <a:t>Características elementales de objetos </a:t>
                      </a:r>
                      <a:r>
                        <a:rPr lang="es-CO" sz="2000" dirty="0" err="1" smtClean="0"/>
                        <a:t>bi</a:t>
                      </a:r>
                      <a:r>
                        <a:rPr lang="es-CO" sz="2000" dirty="0" smtClean="0"/>
                        <a:t> y tridimensionales</a:t>
                      </a:r>
                      <a:endParaRPr lang="es-CO" sz="2000" dirty="0">
                        <a:solidFill>
                          <a:schemeClr val="tx1"/>
                        </a:solidFill>
                        <a:latin typeface="Calibri" pitchFamily="34" charset="0"/>
                        <a:cs typeface="Calibri" pitchFamily="34" charset="0"/>
                      </a:endParaRPr>
                    </a:p>
                  </a:txBody>
                  <a:tcPr marL="64295" marR="64295" marT="32149" marB="32149"/>
                </a:tc>
              </a:tr>
              <a:tr h="977529">
                <a:tc>
                  <a:txBody>
                    <a:bodyPr/>
                    <a:lstStyle/>
                    <a:p>
                      <a:pPr algn="l"/>
                      <a:r>
                        <a:rPr lang="es-CO" sz="2000" dirty="0" smtClean="0"/>
                        <a:t>Aleatorio</a:t>
                      </a:r>
                      <a:endParaRPr lang="es-CO" sz="2000" b="1" dirty="0">
                        <a:solidFill>
                          <a:schemeClr val="tx1"/>
                        </a:solidFill>
                        <a:latin typeface="Calibri" pitchFamily="34" charset="0"/>
                        <a:cs typeface="Calibri" pitchFamily="34" charset="0"/>
                      </a:endParaRPr>
                    </a:p>
                  </a:txBody>
                  <a:tcPr marL="64295" marR="64295" marT="32149" marB="32149" anchor="ctr"/>
                </a:tc>
                <a:tc>
                  <a:txBody>
                    <a:bodyPr/>
                    <a:lstStyle/>
                    <a:p>
                      <a:pPr marL="457200" indent="-457200">
                        <a:buSzPct val="80000"/>
                        <a:buFont typeface="Wingdings" pitchFamily="2" charset="2"/>
                        <a:buChar char="§"/>
                      </a:pPr>
                      <a:r>
                        <a:rPr lang="es-CO" sz="2000" dirty="0" smtClean="0"/>
                        <a:t>Representación de datos</a:t>
                      </a:r>
                    </a:p>
                    <a:p>
                      <a:pPr marL="457200" indent="-457200">
                        <a:buSzPct val="80000"/>
                        <a:buFont typeface="Wingdings" pitchFamily="2" charset="2"/>
                        <a:buChar char="§"/>
                      </a:pPr>
                      <a:r>
                        <a:rPr lang="es-CO" sz="2000" dirty="0" smtClean="0"/>
                        <a:t>Probabilidad de eventos</a:t>
                      </a:r>
                    </a:p>
                    <a:p>
                      <a:pPr marL="457200" indent="-457200">
                        <a:buSzPct val="80000"/>
                        <a:buFont typeface="Wingdings" pitchFamily="2" charset="2"/>
                        <a:buChar char="§"/>
                      </a:pPr>
                      <a:r>
                        <a:rPr lang="es-CO" sz="2000" dirty="0" smtClean="0"/>
                        <a:t>Medidas de tendencia central</a:t>
                      </a:r>
                      <a:endParaRPr lang="es-CO" sz="2000" dirty="0">
                        <a:solidFill>
                          <a:schemeClr val="tx1"/>
                        </a:solidFill>
                        <a:latin typeface="Calibri" pitchFamily="34" charset="0"/>
                        <a:cs typeface="Calibri" pitchFamily="34" charset="0"/>
                      </a:endParaRPr>
                    </a:p>
                  </a:txBody>
                  <a:tcPr marL="64295" marR="64295" marT="32149" marB="32149"/>
                </a:tc>
              </a:tr>
            </a:tbl>
          </a:graphicData>
        </a:graphic>
      </p:graphicFrame>
      <p:sp>
        <p:nvSpPr>
          <p:cNvPr id="17427" name="1 Título"/>
          <p:cNvSpPr>
            <a:spLocks noGrp="1"/>
          </p:cNvSpPr>
          <p:nvPr>
            <p:ph type="title"/>
          </p:nvPr>
        </p:nvSpPr>
        <p:spPr bwMode="auto">
          <a:xfrm>
            <a:off x="1403648" y="1196752"/>
            <a:ext cx="6553200" cy="936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ES" sz="3200" b="1" dirty="0" smtClean="0">
                <a:solidFill>
                  <a:srgbClr val="002060"/>
                </a:solidFill>
              </a:rPr>
              <a:t>¿Qué se evalúa en matemáticas? </a:t>
            </a:r>
          </a:p>
        </p:txBody>
      </p:sp>
    </p:spTree>
    <p:extLst>
      <p:ext uri="{BB962C8B-B14F-4D97-AF65-F5344CB8AC3E}">
        <p14:creationId xmlns:p14="http://schemas.microsoft.com/office/powerpoint/2010/main" val="301168933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19 Tabla"/>
          <p:cNvGraphicFramePr>
            <a:graphicFrameLocks noGrp="1"/>
          </p:cNvGraphicFramePr>
          <p:nvPr>
            <p:extLst>
              <p:ext uri="{D42A27DB-BD31-4B8C-83A1-F6EECF244321}">
                <p14:modId xmlns:p14="http://schemas.microsoft.com/office/powerpoint/2010/main" val="3976024734"/>
              </p:ext>
            </p:extLst>
          </p:nvPr>
        </p:nvGraphicFramePr>
        <p:xfrm>
          <a:off x="755650" y="2084204"/>
          <a:ext cx="7835900" cy="3540342"/>
        </p:xfrm>
        <a:graphic>
          <a:graphicData uri="http://schemas.openxmlformats.org/drawingml/2006/table">
            <a:tbl>
              <a:tblPr firstRow="1" bandRow="1">
                <a:tableStyleId>{5C22544A-7EE6-4342-B048-85BDC9FD1C3A}</a:tableStyleId>
              </a:tblPr>
              <a:tblGrid>
                <a:gridCol w="3096361"/>
                <a:gridCol w="4739539"/>
              </a:tblGrid>
              <a:tr h="361388">
                <a:tc>
                  <a:txBody>
                    <a:bodyPr/>
                    <a:lstStyle/>
                    <a:p>
                      <a:pPr algn="ctr"/>
                      <a:r>
                        <a:rPr lang="es-CO" sz="2000" dirty="0" smtClean="0"/>
                        <a:t>Competencias</a:t>
                      </a:r>
                      <a:endParaRPr lang="es-CO" sz="2000" dirty="0">
                        <a:solidFill>
                          <a:schemeClr val="tx1"/>
                        </a:solidFill>
                        <a:latin typeface="Calibri" pitchFamily="34" charset="0"/>
                        <a:cs typeface="Calibri" pitchFamily="34" charset="0"/>
                      </a:endParaRPr>
                    </a:p>
                  </a:txBody>
                  <a:tcPr marL="64294" marR="64294" marT="32148" marB="32148"/>
                </a:tc>
                <a:tc>
                  <a:txBody>
                    <a:bodyPr/>
                    <a:lstStyle/>
                    <a:p>
                      <a:pPr algn="ctr"/>
                      <a:r>
                        <a:rPr lang="es-CO" sz="2000" dirty="0" smtClean="0"/>
                        <a:t>Procesos</a:t>
                      </a:r>
                      <a:endParaRPr lang="es-CO" sz="2000" dirty="0">
                        <a:solidFill>
                          <a:schemeClr val="tx1"/>
                        </a:solidFill>
                        <a:latin typeface="Calibri" pitchFamily="34" charset="0"/>
                        <a:cs typeface="Calibri" pitchFamily="34" charset="0"/>
                      </a:endParaRPr>
                    </a:p>
                  </a:txBody>
                  <a:tcPr marL="64294" marR="64294" marT="32148" marB="32148"/>
                </a:tc>
              </a:tr>
              <a:tr h="1213854">
                <a:tc>
                  <a:txBody>
                    <a:bodyPr/>
                    <a:lstStyle/>
                    <a:p>
                      <a:pPr algn="l"/>
                      <a:r>
                        <a:rPr lang="es-CO" sz="2000" dirty="0" smtClean="0"/>
                        <a:t>Comunicación, representación</a:t>
                      </a:r>
                      <a:r>
                        <a:rPr lang="es-CO" sz="2000" baseline="0" dirty="0" smtClean="0"/>
                        <a:t> y modelación</a:t>
                      </a:r>
                      <a:endParaRPr lang="es-CO" sz="2000" b="1" dirty="0">
                        <a:solidFill>
                          <a:schemeClr val="tx1"/>
                        </a:solidFill>
                        <a:latin typeface="Calibri" pitchFamily="34" charset="0"/>
                        <a:cs typeface="Calibri" pitchFamily="34" charset="0"/>
                      </a:endParaRPr>
                    </a:p>
                  </a:txBody>
                  <a:tcPr marL="64294" marR="64294" marT="32148" marB="32148" anchor="ctr"/>
                </a:tc>
                <a:tc>
                  <a:txBody>
                    <a:bodyPr/>
                    <a:lstStyle/>
                    <a:p>
                      <a:pPr marL="514350" indent="-514350">
                        <a:buSzPct val="80000"/>
                        <a:buFont typeface="Wingdings" pitchFamily="2" charset="2"/>
                        <a:buChar char="§"/>
                      </a:pPr>
                      <a:r>
                        <a:rPr lang="es-CO" sz="2000" dirty="0" smtClean="0"/>
                        <a:t>Traducción e</a:t>
                      </a:r>
                      <a:r>
                        <a:rPr lang="es-CO" sz="2000" baseline="0" dirty="0" smtClean="0"/>
                        <a:t>ntre formas de representación</a:t>
                      </a:r>
                    </a:p>
                    <a:p>
                      <a:pPr marL="514350" indent="-514350">
                        <a:buSzPct val="80000"/>
                        <a:buFont typeface="Wingdings" pitchFamily="2" charset="2"/>
                        <a:buChar char="§"/>
                      </a:pPr>
                      <a:r>
                        <a:rPr lang="es-CO" sz="2000" baseline="0" dirty="0" err="1" smtClean="0"/>
                        <a:t>Matematización</a:t>
                      </a:r>
                      <a:r>
                        <a:rPr lang="es-CO" sz="2000" baseline="0" dirty="0" smtClean="0"/>
                        <a:t> de situaciones</a:t>
                      </a:r>
                      <a:endParaRPr lang="es-CO" sz="2000" dirty="0">
                        <a:solidFill>
                          <a:schemeClr val="tx1"/>
                        </a:solidFill>
                        <a:latin typeface="Calibri" pitchFamily="34" charset="0"/>
                        <a:cs typeface="Calibri" pitchFamily="34" charset="0"/>
                      </a:endParaRPr>
                    </a:p>
                  </a:txBody>
                  <a:tcPr marL="64294" marR="64294" marT="32148" marB="32148"/>
                </a:tc>
              </a:tr>
              <a:tr h="922220">
                <a:tc>
                  <a:txBody>
                    <a:bodyPr/>
                    <a:lstStyle/>
                    <a:p>
                      <a:pPr algn="l"/>
                      <a:r>
                        <a:rPr lang="es-CO" sz="2000" dirty="0" smtClean="0"/>
                        <a:t>Razonamiento y argumentación</a:t>
                      </a:r>
                      <a:endParaRPr lang="es-CO" sz="2000" b="1" dirty="0">
                        <a:solidFill>
                          <a:schemeClr val="tx1"/>
                        </a:solidFill>
                        <a:latin typeface="Calibri" pitchFamily="34" charset="0"/>
                        <a:cs typeface="Calibri" pitchFamily="34" charset="0"/>
                      </a:endParaRPr>
                    </a:p>
                  </a:txBody>
                  <a:tcPr marL="64294" marR="64294" marT="32148" marB="32148" anchor="ctr"/>
                </a:tc>
                <a:tc>
                  <a:txBody>
                    <a:bodyPr/>
                    <a:lstStyle/>
                    <a:p>
                      <a:pPr marL="514350" indent="-514350">
                        <a:buSzPct val="80000"/>
                        <a:buFont typeface="Wingdings" pitchFamily="2" charset="2"/>
                        <a:buChar char="§"/>
                      </a:pPr>
                      <a:r>
                        <a:rPr lang="es-CO" sz="2000" dirty="0" smtClean="0"/>
                        <a:t>Justificación de procedimientos y estrategias</a:t>
                      </a:r>
                    </a:p>
                    <a:p>
                      <a:pPr marL="514350" indent="-514350">
                        <a:buSzPct val="80000"/>
                        <a:buFont typeface="Wingdings" pitchFamily="2" charset="2"/>
                        <a:buChar char="§"/>
                      </a:pPr>
                      <a:r>
                        <a:rPr lang="es-CO" sz="2000" dirty="0" smtClean="0"/>
                        <a:t>Generalización</a:t>
                      </a:r>
                      <a:endParaRPr lang="es-CO" sz="2000" dirty="0">
                        <a:solidFill>
                          <a:schemeClr val="tx1"/>
                        </a:solidFill>
                        <a:latin typeface="Calibri" pitchFamily="34" charset="0"/>
                        <a:cs typeface="Calibri" pitchFamily="34" charset="0"/>
                      </a:endParaRPr>
                    </a:p>
                  </a:txBody>
                  <a:tcPr marL="64294" marR="64294" marT="32148" marB="32148"/>
                </a:tc>
              </a:tr>
              <a:tr h="922220">
                <a:tc>
                  <a:txBody>
                    <a:bodyPr/>
                    <a:lstStyle/>
                    <a:p>
                      <a:pPr algn="l"/>
                      <a:r>
                        <a:rPr lang="es-CO" sz="2000" dirty="0" smtClean="0"/>
                        <a:t>Planteamiento y resolución de problemas</a:t>
                      </a:r>
                      <a:endParaRPr lang="es-CO" sz="2000" b="1" dirty="0">
                        <a:solidFill>
                          <a:schemeClr val="tx1"/>
                        </a:solidFill>
                        <a:latin typeface="Calibri" pitchFamily="34" charset="0"/>
                        <a:cs typeface="Calibri" pitchFamily="34" charset="0"/>
                      </a:endParaRPr>
                    </a:p>
                  </a:txBody>
                  <a:tcPr marL="64294" marR="64294" marT="32148" marB="32148" anchor="ctr"/>
                </a:tc>
                <a:tc>
                  <a:txBody>
                    <a:bodyPr/>
                    <a:lstStyle/>
                    <a:p>
                      <a:pPr marL="514350" indent="-514350">
                        <a:buSzPct val="80000"/>
                        <a:buFont typeface="Wingdings" pitchFamily="2" charset="2"/>
                        <a:buChar char="§"/>
                      </a:pPr>
                      <a:r>
                        <a:rPr lang="es-CO" sz="2000" dirty="0" smtClean="0"/>
                        <a:t>Selección y ejecución de operaciones</a:t>
                      </a:r>
                      <a:r>
                        <a:rPr lang="es-CO" sz="2000" baseline="0" dirty="0" smtClean="0"/>
                        <a:t> pertinentes</a:t>
                      </a:r>
                    </a:p>
                    <a:p>
                      <a:pPr marL="514350" indent="-514350">
                        <a:buSzPct val="80000"/>
                        <a:buFont typeface="Wingdings" pitchFamily="2" charset="2"/>
                        <a:buChar char="§"/>
                      </a:pPr>
                      <a:r>
                        <a:rPr lang="es-CO" sz="2000" baseline="0" dirty="0" smtClean="0"/>
                        <a:t>Validación de soluciones</a:t>
                      </a:r>
                      <a:endParaRPr lang="es-CO" sz="2000" dirty="0">
                        <a:solidFill>
                          <a:schemeClr val="tx1"/>
                        </a:solidFill>
                        <a:latin typeface="Calibri" pitchFamily="34" charset="0"/>
                        <a:cs typeface="Calibri" pitchFamily="34" charset="0"/>
                      </a:endParaRPr>
                    </a:p>
                  </a:txBody>
                  <a:tcPr marL="64294" marR="64294" marT="32148" marB="32148"/>
                </a:tc>
              </a:tr>
            </a:tbl>
          </a:graphicData>
        </a:graphic>
      </p:graphicFrame>
      <p:sp>
        <p:nvSpPr>
          <p:cNvPr id="18451" name="1 Título"/>
          <p:cNvSpPr>
            <a:spLocks noGrp="1"/>
          </p:cNvSpPr>
          <p:nvPr>
            <p:ph type="title"/>
          </p:nvPr>
        </p:nvSpPr>
        <p:spPr bwMode="auto">
          <a:xfrm>
            <a:off x="1187624" y="1268761"/>
            <a:ext cx="6553200" cy="7920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ES" sz="2800" b="1" dirty="0" smtClean="0">
                <a:solidFill>
                  <a:srgbClr val="002060"/>
                </a:solidFill>
              </a:rPr>
              <a:t>¿Qué se evalúa en matemáticas? </a:t>
            </a:r>
          </a:p>
        </p:txBody>
      </p:sp>
    </p:spTree>
    <p:extLst>
      <p:ext uri="{BB962C8B-B14F-4D97-AF65-F5344CB8AC3E}">
        <p14:creationId xmlns:p14="http://schemas.microsoft.com/office/powerpoint/2010/main" val="355683207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a:grpSpLocks/>
          </p:cNvGrpSpPr>
          <p:nvPr/>
        </p:nvGrpSpPr>
        <p:grpSpPr bwMode="auto">
          <a:xfrm>
            <a:off x="252130" y="1334089"/>
            <a:ext cx="8723313" cy="4899299"/>
            <a:chOff x="251519" y="1560079"/>
            <a:chExt cx="8712968" cy="4929421"/>
          </a:xfrm>
        </p:grpSpPr>
        <p:sp>
          <p:nvSpPr>
            <p:cNvPr id="11268" name="3 Rectángulo"/>
            <p:cNvSpPr>
              <a:spLocks noChangeArrowheads="1"/>
            </p:cNvSpPr>
            <p:nvPr/>
          </p:nvSpPr>
          <p:spPr bwMode="auto">
            <a:xfrm>
              <a:off x="251519" y="1560079"/>
              <a:ext cx="8712968"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es-ES" sz="1600" b="1" dirty="0"/>
                <a:t>Resultados de quinto grado en el área de lenguaje</a:t>
              </a:r>
            </a:p>
            <a:p>
              <a:pPr algn="ctr" eaLnBrk="1" hangingPunct="1"/>
              <a:r>
                <a:rPr lang="es-ES" sz="1500" b="1" dirty="0"/>
                <a:t>Distribución de los estudiantes según rangos de puntaje y niveles de desempeño en lenguaje, quinto grado</a:t>
              </a:r>
              <a:endParaRPr lang="en-US" sz="1500" b="1" dirty="0"/>
            </a:p>
          </p:txBody>
        </p:sp>
        <p:pic>
          <p:nvPicPr>
            <p:cNvPr id="1126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5" y="2508658"/>
              <a:ext cx="7704856" cy="3980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4 Rectángulo"/>
            <p:cNvSpPr>
              <a:spLocks noChangeArrowheads="1"/>
            </p:cNvSpPr>
            <p:nvPr/>
          </p:nvSpPr>
          <p:spPr bwMode="auto">
            <a:xfrm>
              <a:off x="1571233" y="2508658"/>
              <a:ext cx="7012650" cy="247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sz="1000" dirty="0"/>
                <a:t>INSUFICIENTE             </a:t>
              </a:r>
              <a:r>
                <a:rPr lang="en-US" sz="1000" dirty="0" smtClean="0"/>
                <a:t>                                MÍNIMO                                      </a:t>
              </a:r>
              <a:r>
                <a:rPr lang="en-US" sz="1000" dirty="0"/>
                <a:t>SATISFACTORIO             AVANZADO</a:t>
              </a:r>
            </a:p>
          </p:txBody>
        </p:sp>
      </p:grpSp>
    </p:spTree>
    <p:extLst>
      <p:ext uri="{BB962C8B-B14F-4D97-AF65-F5344CB8AC3E}">
        <p14:creationId xmlns:p14="http://schemas.microsoft.com/office/powerpoint/2010/main" val="9529297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a:xfrm>
            <a:off x="0" y="4221088"/>
            <a:ext cx="8229600" cy="1071562"/>
          </a:xfrm>
        </p:spPr>
        <p:txBody>
          <a:bodyPr/>
          <a:lstStyle/>
          <a:p>
            <a:pPr algn="r">
              <a:defRPr/>
            </a:pPr>
            <a:r>
              <a:rPr lang="es-CO" sz="4400" dirty="0" smtClean="0">
                <a:effectLst>
                  <a:outerShdw blurRad="38100" dist="38100" dir="2700000" algn="tl">
                    <a:srgbClr val="C0C0C0"/>
                  </a:outerShdw>
                </a:effectLst>
              </a:rPr>
              <a:t>GRACIAS</a:t>
            </a:r>
            <a:r>
              <a:rPr lang="es-CO" dirty="0">
                <a:solidFill>
                  <a:srgbClr val="1121BB"/>
                </a:solidFill>
                <a:effectLst>
                  <a:outerShdw blurRad="38100" dist="38100" dir="2700000" algn="tl">
                    <a:srgbClr val="C0C0C0"/>
                  </a:outerShdw>
                </a:effectLst>
              </a:rPr>
              <a:t/>
            </a:r>
            <a:br>
              <a:rPr lang="es-CO" dirty="0">
                <a:solidFill>
                  <a:srgbClr val="1121BB"/>
                </a:solidFill>
                <a:effectLst>
                  <a:outerShdw blurRad="38100" dist="38100" dir="2700000" algn="tl">
                    <a:srgbClr val="C0C0C0"/>
                  </a:outerShdw>
                </a:effectLst>
              </a:rPr>
            </a:br>
            <a:endParaRPr lang="es-CO" sz="4800" dirty="0">
              <a:solidFill>
                <a:srgbClr val="000000"/>
              </a:solidFill>
              <a:effectLst>
                <a:outerShdw blurRad="38100" dist="38100" dir="2700000" algn="tl">
                  <a:srgbClr val="C0C0C0"/>
                </a:outerShdw>
              </a:effectLst>
            </a:endParaRPr>
          </a:p>
        </p:txBody>
      </p:sp>
      <p:pic>
        <p:nvPicPr>
          <p:cNvPr id="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8100392" y="6075400"/>
            <a:ext cx="1230040" cy="78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1077055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1556792"/>
            <a:ext cx="7773293" cy="938112"/>
          </a:xfrm>
        </p:spPr>
        <p:txBody>
          <a:bodyPr/>
          <a:lstStyle/>
          <a:p>
            <a:r>
              <a:rPr lang="es-CO" b="1" dirty="0" smtClean="0"/>
              <a:t>Objetivo General</a:t>
            </a:r>
            <a:endParaRPr lang="es-CO" b="1" dirty="0"/>
          </a:p>
        </p:txBody>
      </p:sp>
      <p:sp>
        <p:nvSpPr>
          <p:cNvPr id="3" name="2 Subtítulo"/>
          <p:cNvSpPr>
            <a:spLocks noGrp="1"/>
          </p:cNvSpPr>
          <p:nvPr>
            <p:ph type="subTitle" idx="1"/>
          </p:nvPr>
        </p:nvSpPr>
        <p:spPr>
          <a:xfrm>
            <a:off x="1187624" y="2564904"/>
            <a:ext cx="6400354" cy="1752451"/>
          </a:xfrm>
        </p:spPr>
        <p:txBody>
          <a:bodyPr/>
          <a:lstStyle/>
          <a:p>
            <a:pPr algn="just"/>
            <a:r>
              <a:rPr lang="es-CO" sz="2400" dirty="0" smtClean="0"/>
              <a:t>Reconocer </a:t>
            </a:r>
            <a:r>
              <a:rPr lang="es-CO" sz="2400" dirty="0"/>
              <a:t>en los resultados de las pruebas Saber tercero y quinto de cada Establecimiento Educativo,  una oportunidad de  mejoramiento institucional de algunas competencias en lenguaje y matemáticas, a través de propuestas concretas de planeación, ejecución y retroalimentación de las prácticas de aula de la Básica Primaria.</a:t>
            </a:r>
          </a:p>
          <a:p>
            <a:r>
              <a:rPr lang="es-CO" sz="1200" b="1" dirty="0"/>
              <a:t> </a:t>
            </a:r>
            <a:endParaRPr lang="es-CO" sz="1200" dirty="0"/>
          </a:p>
        </p:txBody>
      </p:sp>
    </p:spTree>
    <p:extLst>
      <p:ext uri="{BB962C8B-B14F-4D97-AF65-F5344CB8AC3E}">
        <p14:creationId xmlns:p14="http://schemas.microsoft.com/office/powerpoint/2010/main" val="380051902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428744"/>
            <a:ext cx="8229600" cy="920136"/>
          </a:xfrm>
        </p:spPr>
        <p:txBody>
          <a:bodyPr/>
          <a:lstStyle/>
          <a:p>
            <a:r>
              <a:rPr lang="es-CO" dirty="0" smtClean="0"/>
              <a:t>Objetivos Específicos</a:t>
            </a:r>
            <a:endParaRPr lang="es-CO" dirty="0"/>
          </a:p>
        </p:txBody>
      </p:sp>
      <p:sp>
        <p:nvSpPr>
          <p:cNvPr id="3" name="2 Marcador de contenido"/>
          <p:cNvSpPr>
            <a:spLocks noGrp="1"/>
          </p:cNvSpPr>
          <p:nvPr>
            <p:ph idx="1"/>
          </p:nvPr>
        </p:nvSpPr>
        <p:spPr>
          <a:xfrm>
            <a:off x="457200" y="2780928"/>
            <a:ext cx="8229600" cy="3345235"/>
          </a:xfrm>
        </p:spPr>
        <p:txBody>
          <a:bodyPr/>
          <a:lstStyle/>
          <a:p>
            <a:r>
              <a:rPr lang="es-CO" sz="2000" dirty="0" smtClean="0"/>
              <a:t>Identificar </a:t>
            </a:r>
            <a:r>
              <a:rPr lang="es-CO" sz="2000" dirty="0"/>
              <a:t>las características de las pruebas saber de tercero y quinto de 2012.</a:t>
            </a:r>
          </a:p>
          <a:p>
            <a:r>
              <a:rPr lang="es-CO" sz="2000" dirty="0"/>
              <a:t>Reconocer los resultados de las pruebas externas 2012 de cada uno de los  Establecimientos Educativos y sus proyecciones a </a:t>
            </a:r>
            <a:r>
              <a:rPr lang="es-CO" sz="2000" dirty="0" smtClean="0"/>
              <a:t>2014</a:t>
            </a:r>
          </a:p>
          <a:p>
            <a:r>
              <a:rPr lang="es-CO" sz="2000" dirty="0"/>
              <a:t>Proponer estrategias de mejoramiento de las competencias evaluadas en lenguaje y matemáticas a través de la planeación, ejecución y retroalimentación de las prácticas de aula en Básica Primaria.</a:t>
            </a:r>
          </a:p>
          <a:p>
            <a:pPr marL="0" indent="0">
              <a:buNone/>
            </a:pPr>
            <a:endParaRPr lang="es-CO" sz="2800" dirty="0"/>
          </a:p>
          <a:p>
            <a:pPr marL="0" indent="0">
              <a:buNone/>
            </a:pPr>
            <a:endParaRPr lang="es-CO" sz="2800" dirty="0"/>
          </a:p>
        </p:txBody>
      </p:sp>
    </p:spTree>
    <p:extLst>
      <p:ext uri="{BB962C8B-B14F-4D97-AF65-F5344CB8AC3E}">
        <p14:creationId xmlns:p14="http://schemas.microsoft.com/office/powerpoint/2010/main" val="4065189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bwMode="auto">
          <a:xfrm>
            <a:off x="1455861" y="1268562"/>
            <a:ext cx="7940675" cy="5762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r>
              <a:rPr lang="es-ES" sz="2800" b="1" dirty="0">
                <a:latin typeface="Calibri" charset="0"/>
              </a:rPr>
              <a:t>El papel del ICFES en el ciclo de la evaluación</a:t>
            </a:r>
          </a:p>
        </p:txBody>
      </p:sp>
      <p:grpSp>
        <p:nvGrpSpPr>
          <p:cNvPr id="2" name="11 Grupo"/>
          <p:cNvGrpSpPr>
            <a:grpSpLocks/>
          </p:cNvGrpSpPr>
          <p:nvPr/>
        </p:nvGrpSpPr>
        <p:grpSpPr bwMode="auto">
          <a:xfrm>
            <a:off x="301625" y="1711325"/>
            <a:ext cx="2879725" cy="4365625"/>
            <a:chOff x="300891" y="1450066"/>
            <a:chExt cx="2879678" cy="4364980"/>
          </a:xfrm>
        </p:grpSpPr>
        <p:sp>
          <p:nvSpPr>
            <p:cNvPr id="9229" name="4 CuadroTexto"/>
            <p:cNvSpPr txBox="1">
              <a:spLocks noChangeArrowheads="1"/>
            </p:cNvSpPr>
            <p:nvPr/>
          </p:nvSpPr>
          <p:spPr bwMode="auto">
            <a:xfrm>
              <a:off x="300891" y="2337171"/>
              <a:ext cx="2879678" cy="3477875"/>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457200" indent="-457200">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buFont typeface="Calibri" charset="0"/>
                <a:buAutoNum type="arabicPeriod"/>
              </a:pPr>
              <a:r>
                <a:rPr lang="es-MX" sz="2000" b="0" dirty="0"/>
                <a:t>Define políticas, propósitos y usos de las evaluaciones.</a:t>
              </a:r>
            </a:p>
            <a:p>
              <a:pPr>
                <a:buFont typeface="Calibri" charset="0"/>
                <a:buAutoNum type="arabicPeriod"/>
              </a:pPr>
              <a:r>
                <a:rPr lang="es-MX" sz="2000" b="0" dirty="0"/>
                <a:t>Establece los referentes de lo que se quiere evaluar, en consulta con los grupos de interés. </a:t>
              </a:r>
            </a:p>
            <a:p>
              <a:pPr>
                <a:buFont typeface="Calibri" charset="0"/>
                <a:buAutoNum type="arabicPeriod"/>
              </a:pPr>
              <a:r>
                <a:rPr lang="es-MX" sz="2000" b="0" dirty="0"/>
                <a:t>Hace seguimiento a estrategias y planes de mejoramiento.  </a:t>
              </a:r>
              <a:endParaRPr lang="en-US" sz="2000" b="0" dirty="0"/>
            </a:p>
          </p:txBody>
        </p:sp>
        <p:sp>
          <p:nvSpPr>
            <p:cNvPr id="8" name="7 Elipse"/>
            <p:cNvSpPr>
              <a:spLocks noChangeArrowheads="1"/>
            </p:cNvSpPr>
            <p:nvPr/>
          </p:nvSpPr>
          <p:spPr bwMode="auto">
            <a:xfrm>
              <a:off x="314533" y="1450066"/>
              <a:ext cx="2674961" cy="859809"/>
            </a:xfrm>
            <a:prstGeom prst="ellipse">
              <a:avLst/>
            </a:prstGeom>
            <a:solidFill>
              <a:schemeClr val="accent2">
                <a:lumMod val="60000"/>
                <a:lumOff val="40000"/>
              </a:schemeClr>
            </a:solidFill>
            <a:ln w="9525">
              <a:solidFill>
                <a:srgbClr val="800000"/>
              </a:solidFill>
              <a:round/>
              <a:headEnd/>
              <a:tailEnd/>
            </a:ln>
            <a:effectLst>
              <a:outerShdw blurRad="40000" dist="23000" dir="5400000" rotWithShape="0">
                <a:srgbClr val="000000">
                  <a:alpha val="34999"/>
                </a:srgbClr>
              </a:outerShdw>
            </a:effectLst>
          </p:spPr>
          <p:txBody>
            <a:bodyPr anchor="ctr"/>
            <a:lstStyle/>
            <a:p>
              <a:pPr algn="ctr"/>
              <a:r>
                <a:rPr lang="es-MX" sz="1600" dirty="0" smtClean="0"/>
                <a:t>MEN</a:t>
              </a:r>
              <a:endParaRPr lang="en-US" sz="1600" b="1" dirty="0"/>
            </a:p>
          </p:txBody>
        </p:sp>
      </p:grpSp>
      <p:grpSp>
        <p:nvGrpSpPr>
          <p:cNvPr id="3" name="12 Grupo"/>
          <p:cNvGrpSpPr>
            <a:grpSpLocks/>
          </p:cNvGrpSpPr>
          <p:nvPr/>
        </p:nvGrpSpPr>
        <p:grpSpPr bwMode="auto">
          <a:xfrm>
            <a:off x="3440113" y="2782888"/>
            <a:ext cx="2497137" cy="3252787"/>
            <a:chOff x="3385289" y="2234818"/>
            <a:chExt cx="2497539" cy="3252157"/>
          </a:xfrm>
        </p:grpSpPr>
        <p:sp>
          <p:nvSpPr>
            <p:cNvPr id="9227" name="6 CuadroTexto"/>
            <p:cNvSpPr txBox="1">
              <a:spLocks noChangeArrowheads="1"/>
            </p:cNvSpPr>
            <p:nvPr/>
          </p:nvSpPr>
          <p:spPr bwMode="auto">
            <a:xfrm>
              <a:off x="3398937" y="3240206"/>
              <a:ext cx="2483891" cy="2246769"/>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457200" indent="-457200">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buFont typeface="Calibri" charset="0"/>
                <a:buAutoNum type="arabicPeriod"/>
              </a:pPr>
              <a:r>
                <a:rPr lang="es-MX" sz="2000" b="0"/>
                <a:t>Diseña, construye y aplica las evaluaciones.</a:t>
              </a:r>
            </a:p>
            <a:p>
              <a:pPr>
                <a:buFont typeface="Calibri" charset="0"/>
                <a:buAutoNum type="arabicPeriod"/>
              </a:pPr>
              <a:r>
                <a:rPr lang="es-MX" sz="2000" b="0"/>
                <a:t>Analiza y divulga los resultados.</a:t>
              </a:r>
            </a:p>
            <a:p>
              <a:pPr>
                <a:buFont typeface="Calibri" charset="0"/>
                <a:buAutoNum type="arabicPeriod"/>
              </a:pPr>
              <a:r>
                <a:rPr lang="es-MX" sz="2000" b="0"/>
                <a:t>Identifica los aspectos críticos.</a:t>
              </a:r>
              <a:endParaRPr lang="en-US" sz="2000" b="0"/>
            </a:p>
          </p:txBody>
        </p:sp>
        <p:sp>
          <p:nvSpPr>
            <p:cNvPr id="9" name="8 Elipse"/>
            <p:cNvSpPr>
              <a:spLocks noChangeArrowheads="1"/>
            </p:cNvSpPr>
            <p:nvPr/>
          </p:nvSpPr>
          <p:spPr bwMode="auto">
            <a:xfrm>
              <a:off x="3385289" y="2234818"/>
              <a:ext cx="2497539" cy="859809"/>
            </a:xfrm>
            <a:prstGeom prst="ellipse">
              <a:avLst/>
            </a:prstGeom>
            <a:solidFill>
              <a:srgbClr val="D99694"/>
            </a:solidFill>
            <a:ln w="9525">
              <a:solidFill>
                <a:srgbClr val="800000"/>
              </a:solidFill>
              <a:round/>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r>
                <a:rPr lang="es-MX" sz="2800" b="0" dirty="0">
                  <a:latin typeface="+mn-lt"/>
                  <a:ea typeface="+mn-ea"/>
                  <a:cs typeface="+mn-cs"/>
                </a:rPr>
                <a:t>ICFES</a:t>
              </a:r>
              <a:endParaRPr lang="en-US" sz="2800" b="0" dirty="0">
                <a:latin typeface="+mn-lt"/>
                <a:ea typeface="+mn-ea"/>
                <a:cs typeface="+mn-cs"/>
              </a:endParaRPr>
            </a:p>
          </p:txBody>
        </p:sp>
      </p:grpSp>
      <p:grpSp>
        <p:nvGrpSpPr>
          <p:cNvPr id="4" name="13 Grupo"/>
          <p:cNvGrpSpPr>
            <a:grpSpLocks/>
          </p:cNvGrpSpPr>
          <p:nvPr/>
        </p:nvGrpSpPr>
        <p:grpSpPr bwMode="auto">
          <a:xfrm>
            <a:off x="6088063" y="3213100"/>
            <a:ext cx="2770187" cy="2782888"/>
            <a:chOff x="6087542" y="2951036"/>
            <a:chExt cx="2770498" cy="2783344"/>
          </a:xfrm>
        </p:grpSpPr>
        <p:sp>
          <p:nvSpPr>
            <p:cNvPr id="10" name="9 Elipse"/>
            <p:cNvSpPr>
              <a:spLocks noChangeArrowheads="1"/>
            </p:cNvSpPr>
            <p:nvPr/>
          </p:nvSpPr>
          <p:spPr bwMode="auto">
            <a:xfrm>
              <a:off x="6087542" y="2951036"/>
              <a:ext cx="2770498" cy="1069070"/>
            </a:xfrm>
            <a:prstGeom prst="ellipse">
              <a:avLst/>
            </a:prstGeom>
            <a:solidFill>
              <a:srgbClr val="D99694"/>
            </a:solidFill>
            <a:ln w="9525">
              <a:solidFill>
                <a:srgbClr val="800000"/>
              </a:solidFill>
              <a:round/>
              <a:headEnd/>
              <a:tailEnd/>
            </a:ln>
            <a:effectLst>
              <a:outerShdw blurRad="40000" dist="23000" dir="5400000" rotWithShape="0">
                <a:srgbClr val="000000">
                  <a:alpha val="34999"/>
                </a:srgbClr>
              </a:outerShdw>
            </a:effectLst>
          </p:spPr>
          <p:txBody>
            <a:bodyPr anchor="ctr"/>
            <a:lstStyle/>
            <a:p>
              <a:pPr algn="ctr"/>
              <a:r>
                <a:rPr lang="es-MX" sz="1600" b="1" dirty="0" smtClean="0"/>
                <a:t>SE </a:t>
              </a:r>
              <a:r>
                <a:rPr lang="es-MX" sz="1600" dirty="0"/>
                <a:t>y</a:t>
              </a:r>
              <a:r>
                <a:rPr lang="es-MX" sz="1600" b="1" dirty="0" smtClean="0"/>
                <a:t> EE</a:t>
              </a:r>
              <a:endParaRPr lang="en-US" sz="1600" b="1" dirty="0"/>
            </a:p>
          </p:txBody>
        </p:sp>
        <p:sp>
          <p:nvSpPr>
            <p:cNvPr id="9226" name="10 CuadroTexto"/>
            <p:cNvSpPr txBox="1">
              <a:spLocks noChangeArrowheads="1"/>
            </p:cNvSpPr>
            <p:nvPr/>
          </p:nvSpPr>
          <p:spPr bwMode="auto">
            <a:xfrm>
              <a:off x="6210373" y="4103164"/>
              <a:ext cx="2483891" cy="1631216"/>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s-MX" sz="2000" b="0"/>
                <a:t>Diseñan, implementan y coordinan estrategias y planes de mejoramiento.</a:t>
              </a:r>
              <a:endParaRPr lang="en-US" sz="2000" b="0"/>
            </a:p>
          </p:txBody>
        </p:sp>
      </p:grpSp>
      <p:sp>
        <p:nvSpPr>
          <p:cNvPr id="15" name="14 Flecha izquierda"/>
          <p:cNvSpPr>
            <a:spLocks noChangeArrowheads="1"/>
          </p:cNvSpPr>
          <p:nvPr/>
        </p:nvSpPr>
        <p:spPr bwMode="auto">
          <a:xfrm>
            <a:off x="2598738" y="6068913"/>
            <a:ext cx="3917950" cy="254000"/>
          </a:xfrm>
          <a:prstGeom prst="leftArrow">
            <a:avLst>
              <a:gd name="adj1" fmla="val 50000"/>
              <a:gd name="adj2" fmla="val 49774"/>
            </a:avLst>
          </a:prstGeom>
          <a:solidFill>
            <a:srgbClr val="800000"/>
          </a:solidFill>
          <a:ln w="9525">
            <a:solidFill>
              <a:srgbClr val="800000"/>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cs typeface="+mn-cs"/>
            </a:endParaRPr>
          </a:p>
        </p:txBody>
      </p:sp>
      <p:sp>
        <p:nvSpPr>
          <p:cNvPr id="17" name="16 Flecha curvada hacia abajo"/>
          <p:cNvSpPr>
            <a:spLocks noChangeArrowheads="1"/>
          </p:cNvSpPr>
          <p:nvPr/>
        </p:nvSpPr>
        <p:spPr bwMode="auto">
          <a:xfrm rot="1508104">
            <a:off x="2932113" y="2002465"/>
            <a:ext cx="1657350" cy="447675"/>
          </a:xfrm>
          <a:prstGeom prst="curvedDownArrow">
            <a:avLst>
              <a:gd name="adj1" fmla="val 24972"/>
              <a:gd name="adj2" fmla="val 49962"/>
              <a:gd name="adj3" fmla="val 25000"/>
            </a:avLst>
          </a:prstGeom>
          <a:solidFill>
            <a:srgbClr val="800000"/>
          </a:solidFill>
          <a:ln w="9525">
            <a:solidFill>
              <a:srgbClr val="800000"/>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US" dirty="0">
              <a:latin typeface="+mn-lt"/>
              <a:ea typeface="+mn-ea"/>
              <a:cs typeface="+mn-cs"/>
            </a:endParaRPr>
          </a:p>
        </p:txBody>
      </p:sp>
      <p:sp>
        <p:nvSpPr>
          <p:cNvPr id="18" name="17 Flecha curvada hacia abajo"/>
          <p:cNvSpPr>
            <a:spLocks noChangeArrowheads="1"/>
          </p:cNvSpPr>
          <p:nvPr/>
        </p:nvSpPr>
        <p:spPr bwMode="auto">
          <a:xfrm rot="949824">
            <a:off x="5607050" y="2516188"/>
            <a:ext cx="1762125" cy="274637"/>
          </a:xfrm>
          <a:prstGeom prst="curvedDownArrow">
            <a:avLst>
              <a:gd name="adj1" fmla="val 25041"/>
              <a:gd name="adj2" fmla="val 50052"/>
              <a:gd name="adj3" fmla="val 25000"/>
            </a:avLst>
          </a:prstGeom>
          <a:solidFill>
            <a:srgbClr val="800000"/>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US" dirty="0">
              <a:latin typeface="+mn-lt"/>
              <a:ea typeface="+mn-ea"/>
              <a:cs typeface="+mn-cs"/>
            </a:endParaRP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467" y="201669"/>
            <a:ext cx="1871861" cy="923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5092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428744"/>
            <a:ext cx="8229600" cy="488088"/>
          </a:xfrm>
        </p:spPr>
        <p:txBody>
          <a:bodyPr/>
          <a:lstStyle/>
          <a:p>
            <a:r>
              <a:rPr lang="es-CO" b="1" dirty="0" smtClean="0">
                <a:solidFill>
                  <a:schemeClr val="accent2">
                    <a:lumMod val="75000"/>
                  </a:schemeClr>
                </a:solidFill>
              </a:rPr>
              <a:t>¿Qué se busca con las pruebas?</a:t>
            </a:r>
            <a:endParaRPr lang="es-CO" b="1" dirty="0">
              <a:solidFill>
                <a:schemeClr val="accent2">
                  <a:lumMod val="75000"/>
                </a:schemeClr>
              </a:solidFill>
            </a:endParaRPr>
          </a:p>
        </p:txBody>
      </p:sp>
      <p:sp>
        <p:nvSpPr>
          <p:cNvPr id="4" name="2 Marcador de contenido"/>
          <p:cNvSpPr>
            <a:spLocks noGrp="1"/>
          </p:cNvSpPr>
          <p:nvPr>
            <p:ph idx="1"/>
          </p:nvPr>
        </p:nvSpPr>
        <p:spPr>
          <a:xfrm>
            <a:off x="395536" y="2492896"/>
            <a:ext cx="8229600" cy="3411543"/>
          </a:xfrm>
        </p:spPr>
        <p:txBody>
          <a:bodyPr/>
          <a:lstStyle/>
          <a:p>
            <a:pPr marL="341313" indent="-341313">
              <a:spcBef>
                <a:spcPct val="0"/>
              </a:spcBef>
            </a:pPr>
            <a:r>
              <a:rPr lang="es-ES" sz="2400" dirty="0" smtClean="0"/>
              <a:t>Contribuir al mejoramiento de la calidad de la educación colombiana mediante la realización de evaluaciones periódicas del desarrollo de las competencias de los estudiantes de la educación básica.</a:t>
            </a:r>
          </a:p>
          <a:p>
            <a:pPr marL="341313" indent="-341313">
              <a:spcBef>
                <a:spcPct val="0"/>
              </a:spcBef>
            </a:pPr>
            <a:endParaRPr lang="es-ES" sz="2400" dirty="0" smtClean="0"/>
          </a:p>
          <a:p>
            <a:pPr marL="341313" indent="-341313">
              <a:spcBef>
                <a:spcPct val="0"/>
              </a:spcBef>
            </a:pPr>
            <a:r>
              <a:rPr lang="es-ES" sz="2400" dirty="0" smtClean="0"/>
              <a:t>Conocer las fortalezas y debilidades de los estudiantes de educación básica de todos los establecimientos educativos del país en el desarrollo de competencias esenciales para la vida personal, social y laboral.</a:t>
            </a:r>
          </a:p>
        </p:txBody>
      </p:sp>
    </p:spTree>
    <p:extLst>
      <p:ext uri="{BB962C8B-B14F-4D97-AF65-F5344CB8AC3E}">
        <p14:creationId xmlns:p14="http://schemas.microsoft.com/office/powerpoint/2010/main" val="2989967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lstStyle/>
          <a:p>
            <a:r>
              <a:rPr lang="es-CO" b="1" dirty="0" smtClean="0">
                <a:solidFill>
                  <a:schemeClr val="accent2">
                    <a:lumMod val="75000"/>
                  </a:schemeClr>
                </a:solidFill>
              </a:rPr>
              <a:t>¿Qué se busca con las pruebas?</a:t>
            </a:r>
            <a:endParaRPr lang="es-CO" b="1" dirty="0">
              <a:solidFill>
                <a:schemeClr val="accent2">
                  <a:lumMod val="75000"/>
                </a:schemeClr>
              </a:solidFill>
            </a:endParaRPr>
          </a:p>
        </p:txBody>
      </p:sp>
      <p:sp>
        <p:nvSpPr>
          <p:cNvPr id="5" name="2 Marcador de contenido"/>
          <p:cNvSpPr>
            <a:spLocks noGrp="1"/>
          </p:cNvSpPr>
          <p:nvPr>
            <p:ph idx="1"/>
          </p:nvPr>
        </p:nvSpPr>
        <p:spPr/>
        <p:txBody>
          <a:bodyPr/>
          <a:lstStyle/>
          <a:p>
            <a:pPr marL="341313" indent="-341313"/>
            <a:r>
              <a:rPr lang="es-ES" sz="3000" dirty="0" smtClean="0"/>
              <a:t>Conocer los avances en el desarrollo de estas competencias básicas en el tiempo.</a:t>
            </a:r>
            <a:endParaRPr lang="es-ES" sz="3000" dirty="0" smtClean="0">
              <a:solidFill>
                <a:srgbClr val="92D050"/>
              </a:solidFill>
            </a:endParaRPr>
          </a:p>
          <a:p>
            <a:pPr marL="341313" indent="-341313"/>
            <a:r>
              <a:rPr lang="es-ES" sz="3000" dirty="0" smtClean="0"/>
              <a:t>Identificar factores escolares, personales, familiares y sociales que inciden en los resultados de los estudiantes, para orientar las decisiones en torno a las políticas de mejoramiento de la calidad de la educación.</a:t>
            </a:r>
          </a:p>
        </p:txBody>
      </p:sp>
    </p:spTree>
    <p:extLst>
      <p:ext uri="{BB962C8B-B14F-4D97-AF65-F5344CB8AC3E}">
        <p14:creationId xmlns:p14="http://schemas.microsoft.com/office/powerpoint/2010/main" val="3634781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¿Cuáles son las características de la prueba?</a:t>
            </a:r>
            <a:endParaRPr lang="es-CO" b="1" dirty="0"/>
          </a:p>
        </p:txBody>
      </p:sp>
      <p:sp>
        <p:nvSpPr>
          <p:cNvPr id="4" name="2 Marcador de contenido"/>
          <p:cNvSpPr>
            <a:spLocks noGrp="1"/>
          </p:cNvSpPr>
          <p:nvPr>
            <p:ph idx="1"/>
          </p:nvPr>
        </p:nvSpPr>
        <p:spPr/>
        <p:txBody>
          <a:bodyPr/>
          <a:lstStyle/>
          <a:p>
            <a:pPr marL="341313" indent="-341313">
              <a:spcBef>
                <a:spcPct val="0"/>
              </a:spcBef>
            </a:pPr>
            <a:r>
              <a:rPr lang="es-ES" sz="2000" dirty="0" smtClean="0"/>
              <a:t>Es una </a:t>
            </a:r>
            <a:r>
              <a:rPr lang="es-ES" sz="2000" u="sng" dirty="0" smtClean="0"/>
              <a:t>evaluación diagnóstica</a:t>
            </a:r>
            <a:r>
              <a:rPr lang="es-ES" sz="2000" dirty="0" smtClean="0"/>
              <a:t> de la calidad de la educación.</a:t>
            </a:r>
          </a:p>
          <a:p>
            <a:pPr marL="623888" lvl="1" indent="-341313">
              <a:spcBef>
                <a:spcPct val="0"/>
              </a:spcBef>
              <a:buSzPct val="80000"/>
              <a:buFont typeface="Wingdings" pitchFamily="2" charset="2"/>
              <a:buChar char="§"/>
            </a:pPr>
            <a:endParaRPr lang="es-ES" sz="2000" dirty="0" smtClean="0"/>
          </a:p>
          <a:p>
            <a:pPr marL="623888" lvl="1" indent="-341313">
              <a:spcBef>
                <a:spcPct val="0"/>
              </a:spcBef>
              <a:buSzPct val="80000"/>
              <a:buFont typeface="Wingdings" pitchFamily="2" charset="2"/>
              <a:buChar char="§"/>
            </a:pPr>
            <a:r>
              <a:rPr lang="es-ES" sz="2000" dirty="0" smtClean="0"/>
              <a:t>Genera información de resultados para cada establecimiento educativo y sus respectivas sedes y jornadas, municipios, departamentos y el país</a:t>
            </a:r>
          </a:p>
          <a:p>
            <a:pPr marL="623888" lvl="1" indent="-341313">
              <a:spcBef>
                <a:spcPct val="0"/>
              </a:spcBef>
              <a:buSzPct val="80000"/>
              <a:buFont typeface="Wingdings" pitchFamily="2" charset="2"/>
              <a:buChar char="§"/>
            </a:pPr>
            <a:endParaRPr lang="es-ES" sz="2000" dirty="0" smtClean="0"/>
          </a:p>
          <a:p>
            <a:pPr marL="623888" lvl="1" indent="-341313">
              <a:spcBef>
                <a:spcPct val="0"/>
              </a:spcBef>
              <a:buSzPct val="80000"/>
              <a:buFont typeface="Wingdings" pitchFamily="2" charset="2"/>
              <a:buChar char="§"/>
            </a:pPr>
            <a:r>
              <a:rPr lang="es-ES" sz="2000" dirty="0" smtClean="0"/>
              <a:t>Los resultados están disponibles para </a:t>
            </a:r>
            <a:r>
              <a:rPr lang="es-ES" sz="2000" u="sng" dirty="0" smtClean="0"/>
              <a:t>todos</a:t>
            </a:r>
            <a:r>
              <a:rPr lang="es-ES" sz="2000" dirty="0" smtClean="0"/>
              <a:t> los interesados, y buscan dar elementos para orientar la elaboración o la realización de los ajustes a los planes de mejoramiento (Planes de Mejoramiento Institucional - PMI y Planes de Apoyo al Mejoramiento - PAM)</a:t>
            </a:r>
          </a:p>
          <a:p>
            <a:pPr marL="341313" indent="-341313">
              <a:spcBef>
                <a:spcPct val="0"/>
              </a:spcBef>
            </a:pPr>
            <a:endParaRPr lang="es-ES" sz="2000" dirty="0" smtClean="0"/>
          </a:p>
          <a:p>
            <a:pPr marL="341313" indent="-341313">
              <a:spcBef>
                <a:spcPct val="0"/>
              </a:spcBef>
            </a:pPr>
            <a:r>
              <a:rPr lang="es-ES" sz="2000" dirty="0" smtClean="0"/>
              <a:t>Tiene carácter periódico</a:t>
            </a:r>
          </a:p>
          <a:p>
            <a:pPr marL="341313" indent="-341313">
              <a:spcBef>
                <a:spcPct val="0"/>
              </a:spcBef>
              <a:buFont typeface="Calibri" pitchFamily="34" charset="0"/>
              <a:buAutoNum type="arabicPeriod"/>
            </a:pPr>
            <a:endParaRPr lang="es-ES" sz="2000" dirty="0" smtClean="0"/>
          </a:p>
          <a:p>
            <a:pPr marL="341313" indent="-341313">
              <a:spcBef>
                <a:spcPct val="0"/>
              </a:spcBef>
              <a:buFont typeface="Wingdings" pitchFamily="2" charset="2"/>
              <a:buNone/>
            </a:pPr>
            <a:endParaRPr lang="es-ES" sz="2000" dirty="0" smtClean="0"/>
          </a:p>
          <a:p>
            <a:pPr marL="341313" indent="-341313">
              <a:spcBef>
                <a:spcPct val="0"/>
              </a:spcBef>
              <a:buFont typeface="Calibri" pitchFamily="34" charset="0"/>
              <a:buAutoNum type="arabicPeriod"/>
            </a:pPr>
            <a:endParaRPr lang="es-ES" sz="2000" dirty="0" smtClean="0"/>
          </a:p>
        </p:txBody>
      </p:sp>
    </p:spTree>
    <p:extLst>
      <p:ext uri="{BB962C8B-B14F-4D97-AF65-F5344CB8AC3E}">
        <p14:creationId xmlns:p14="http://schemas.microsoft.com/office/powerpoint/2010/main" val="2741759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a:t>¿Cuáles son las características de la prueba?</a:t>
            </a:r>
          </a:p>
        </p:txBody>
      </p:sp>
      <p:sp>
        <p:nvSpPr>
          <p:cNvPr id="4" name="2 Marcador de contenido"/>
          <p:cNvSpPr>
            <a:spLocks noGrp="1"/>
          </p:cNvSpPr>
          <p:nvPr>
            <p:ph idx="1"/>
          </p:nvPr>
        </p:nvSpPr>
        <p:spPr/>
        <p:txBody>
          <a:bodyPr/>
          <a:lstStyle/>
          <a:p>
            <a:pPr marL="457177" indent="-457177">
              <a:spcBef>
                <a:spcPts val="0"/>
              </a:spcBef>
              <a:defRPr/>
            </a:pPr>
            <a:r>
              <a:rPr lang="es-ES" sz="2000" dirty="0" smtClean="0"/>
              <a:t>Deben participar </a:t>
            </a:r>
            <a:r>
              <a:rPr lang="es-ES" sz="2000" u="sng" dirty="0" smtClean="0"/>
              <a:t>todos</a:t>
            </a:r>
            <a:r>
              <a:rPr lang="es-ES" sz="2000" dirty="0" smtClean="0"/>
              <a:t> los estudiantes de los grados tercero, quinto y noveno de </a:t>
            </a:r>
            <a:r>
              <a:rPr lang="es-ES" sz="2000" u="sng" dirty="0" smtClean="0"/>
              <a:t>todos</a:t>
            </a:r>
            <a:r>
              <a:rPr lang="es-ES" sz="2000" dirty="0" smtClean="0"/>
              <a:t> los establecimientos educativos del país (oficiales y privados, urbanos y rurales).</a:t>
            </a:r>
          </a:p>
          <a:p>
            <a:pPr marL="457177" indent="-457177">
              <a:spcBef>
                <a:spcPts val="0"/>
              </a:spcBef>
              <a:defRPr/>
            </a:pPr>
            <a:r>
              <a:rPr lang="es-ES" sz="2000" dirty="0" smtClean="0"/>
              <a:t>La participación en esta evaluación es obligatoria; el compromiso con el mejoramiento continuo es un deber de establecimientos y secretarías de educación (Leyes 715 de 2001 y 1324 de 2009 y Decreto 1290 de 2009).</a:t>
            </a:r>
          </a:p>
          <a:p>
            <a:pPr marL="457177" indent="-457177">
              <a:spcBef>
                <a:spcPts val="0"/>
              </a:spcBef>
              <a:defRPr/>
            </a:pPr>
            <a:r>
              <a:rPr lang="es-ES" sz="2000" dirty="0" smtClean="0"/>
              <a:t>Está conformada por los siguientes instrumentos:</a:t>
            </a:r>
          </a:p>
          <a:p>
            <a:pPr marL="624143" lvl="1" indent="-342882">
              <a:spcBef>
                <a:spcPts val="0"/>
              </a:spcBef>
              <a:buSzPct val="80000"/>
              <a:buFont typeface="Wingdings" pitchFamily="2" charset="2"/>
              <a:buChar char="§"/>
              <a:defRPr/>
            </a:pPr>
            <a:r>
              <a:rPr lang="es-ES" sz="2000" dirty="0" smtClean="0"/>
              <a:t>Pruebas de papel y lápiz</a:t>
            </a:r>
          </a:p>
          <a:p>
            <a:pPr marL="624143" lvl="1" indent="-342882">
              <a:spcBef>
                <a:spcPts val="0"/>
              </a:spcBef>
              <a:buSzPct val="80000"/>
              <a:buFont typeface="Wingdings" pitchFamily="2" charset="2"/>
              <a:buChar char="§"/>
              <a:defRPr/>
            </a:pPr>
            <a:r>
              <a:rPr lang="es-ES" sz="2000" dirty="0" smtClean="0"/>
              <a:t>Cuestionarios para estudiantes, padres de familia, docentes y rectores</a:t>
            </a:r>
          </a:p>
        </p:txBody>
      </p:sp>
    </p:spTree>
    <p:extLst>
      <p:ext uri="{BB962C8B-B14F-4D97-AF65-F5344CB8AC3E}">
        <p14:creationId xmlns:p14="http://schemas.microsoft.com/office/powerpoint/2010/main" val="1971407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txBox="1">
            <a:spLocks/>
          </p:cNvSpPr>
          <p:nvPr/>
        </p:nvSpPr>
        <p:spPr bwMode="auto">
          <a:xfrm>
            <a:off x="323850" y="1988840"/>
            <a:ext cx="8418513" cy="4824710"/>
          </a:xfrm>
          <a:prstGeom prst="rect">
            <a:avLst/>
          </a:prstGeom>
          <a:noFill/>
          <a:ln>
            <a:miter lim="800000"/>
            <a:headEnd/>
            <a:tailEnd/>
          </a:ln>
        </p:spPr>
        <p:txBody>
          <a:bodyPr lIns="64288" tIns="32144" rIns="64288" bIns="32144"/>
          <a:lstStyle/>
          <a:p>
            <a:pPr marL="321440" indent="-321440" defTabSz="913883" fontAlgn="auto">
              <a:spcBef>
                <a:spcPct val="20000"/>
              </a:spcBef>
              <a:spcAft>
                <a:spcPts val="844"/>
              </a:spcAft>
              <a:buSzPct val="80000"/>
              <a:buFont typeface="Wingdings" pitchFamily="2" charset="2"/>
              <a:buChar char="§"/>
              <a:defRPr/>
            </a:pPr>
            <a:r>
              <a:rPr lang="es-CO" sz="2000" dirty="0">
                <a:cs typeface="Calibri" pitchFamily="34" charset="0"/>
                <a:sym typeface="Gill Sans"/>
              </a:rPr>
              <a:t>Se evalúan las siguientes competencias básicas de estudiantes de 3o., 5o. y 9o. grados:</a:t>
            </a:r>
          </a:p>
          <a:p>
            <a:pPr marL="321440" indent="-321440" defTabSz="913883" fontAlgn="auto">
              <a:spcBef>
                <a:spcPct val="20000"/>
              </a:spcBef>
              <a:spcAft>
                <a:spcPts val="844"/>
              </a:spcAft>
              <a:buSzPct val="80000"/>
              <a:buFont typeface="Wingdings" pitchFamily="2" charset="2"/>
              <a:buChar char="§"/>
              <a:defRPr/>
            </a:pPr>
            <a:endParaRPr lang="es-CO" sz="2000" dirty="0">
              <a:cs typeface="Calibri" pitchFamily="34" charset="0"/>
              <a:sym typeface="Gill Sans"/>
            </a:endParaRPr>
          </a:p>
          <a:p>
            <a:pPr marL="321440" indent="-321440" defTabSz="913883" fontAlgn="auto">
              <a:spcBef>
                <a:spcPct val="20000"/>
              </a:spcBef>
              <a:spcAft>
                <a:spcPts val="844"/>
              </a:spcAft>
              <a:buSzPct val="80000"/>
              <a:buFont typeface="Wingdings" pitchFamily="2" charset="2"/>
              <a:buChar char="§"/>
              <a:defRPr/>
            </a:pPr>
            <a:endParaRPr lang="es-CO" sz="2000" dirty="0">
              <a:cs typeface="Calibri" pitchFamily="34" charset="0"/>
              <a:sym typeface="Gill Sans"/>
            </a:endParaRPr>
          </a:p>
          <a:p>
            <a:pPr marL="321440" indent="-321440" defTabSz="913883" fontAlgn="auto">
              <a:spcBef>
                <a:spcPct val="20000"/>
              </a:spcBef>
              <a:spcAft>
                <a:spcPts val="844"/>
              </a:spcAft>
              <a:buSzPct val="80000"/>
              <a:buFont typeface="Wingdings" pitchFamily="2" charset="2"/>
              <a:buChar char="§"/>
              <a:defRPr/>
            </a:pPr>
            <a:endParaRPr lang="es-CO" sz="2000" dirty="0">
              <a:cs typeface="Calibri" pitchFamily="34" charset="0"/>
              <a:sym typeface="Gill Sans"/>
            </a:endParaRPr>
          </a:p>
          <a:p>
            <a:pPr marL="321440" indent="-321440" defTabSz="913883" fontAlgn="auto">
              <a:spcBef>
                <a:spcPct val="20000"/>
              </a:spcBef>
              <a:spcAft>
                <a:spcPts val="844"/>
              </a:spcAft>
              <a:buSzPct val="80000"/>
              <a:buFont typeface="Wingdings" pitchFamily="2" charset="2"/>
              <a:buChar char="§"/>
              <a:defRPr/>
            </a:pPr>
            <a:endParaRPr lang="es-CO" sz="2000" dirty="0">
              <a:cs typeface="Calibri" pitchFamily="34" charset="0"/>
              <a:sym typeface="Gill Sans"/>
            </a:endParaRPr>
          </a:p>
          <a:p>
            <a:pPr marL="321440" indent="-321440" defTabSz="913883" fontAlgn="auto">
              <a:spcBef>
                <a:spcPct val="20000"/>
              </a:spcBef>
              <a:spcAft>
                <a:spcPts val="844"/>
              </a:spcAft>
              <a:buSzPct val="80000"/>
              <a:buFont typeface="Wingdings" pitchFamily="2" charset="2"/>
              <a:buChar char="§"/>
              <a:defRPr/>
            </a:pPr>
            <a:r>
              <a:rPr lang="es-CO" sz="2000" dirty="0">
                <a:cs typeface="Calibri" pitchFamily="34" charset="0"/>
                <a:sym typeface="Gill Sans"/>
              </a:rPr>
              <a:t>En 2012 se evaluó por primera vez a </a:t>
            </a:r>
            <a:r>
              <a:rPr lang="es-CO" sz="2000" u="sng" dirty="0">
                <a:cs typeface="Calibri" pitchFamily="34" charset="0"/>
                <a:sym typeface="Gill Sans"/>
              </a:rPr>
              <a:t>todos</a:t>
            </a:r>
            <a:r>
              <a:rPr lang="es-CO" sz="2000" dirty="0">
                <a:cs typeface="Calibri" pitchFamily="34" charset="0"/>
                <a:sym typeface="Gill Sans"/>
              </a:rPr>
              <a:t> los estudiantes de tercer grado.</a:t>
            </a: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321440" indent="-321440" defTabSz="913883" fontAlgn="auto">
              <a:spcBef>
                <a:spcPct val="20000"/>
              </a:spcBef>
              <a:spcAft>
                <a:spcPts val="844"/>
              </a:spcAft>
              <a:buFontTx/>
              <a:buBlip>
                <a:blip r:embed="rId3"/>
              </a:buBlip>
              <a:defRPr/>
            </a:pPr>
            <a:endParaRPr lang="es-CO" sz="2000" dirty="0">
              <a:cs typeface="Calibri" pitchFamily="34" charset="0"/>
              <a:sym typeface="Gill Sans"/>
            </a:endParaRPr>
          </a:p>
          <a:p>
            <a:pPr marL="642882" indent="-642882" defTabSz="913883" fontAlgn="auto">
              <a:spcBef>
                <a:spcPct val="20000"/>
              </a:spcBef>
              <a:spcAft>
                <a:spcPts val="844"/>
              </a:spcAft>
              <a:defRPr/>
            </a:pPr>
            <a:endParaRPr lang="es-CO" sz="2000" dirty="0">
              <a:cs typeface="Calibri" pitchFamily="34" charset="0"/>
              <a:sym typeface="Gill Sans"/>
            </a:endParaRPr>
          </a:p>
          <a:p>
            <a:pPr marL="964289" lvl="1" indent="-642882" defTabSz="913883" fontAlgn="auto">
              <a:spcBef>
                <a:spcPct val="20000"/>
              </a:spcBef>
              <a:spcAft>
                <a:spcPts val="844"/>
              </a:spcAft>
              <a:buFontTx/>
              <a:buBlip>
                <a:blip r:embed="rId3"/>
              </a:buBlip>
              <a:defRPr/>
            </a:pPr>
            <a:endParaRPr lang="es-CO" sz="2000" dirty="0">
              <a:cs typeface="Calibri" pitchFamily="34" charset="0"/>
              <a:sym typeface="Gill Sans"/>
            </a:endParaRPr>
          </a:p>
          <a:p>
            <a:pPr marL="642882" indent="-642882" defTabSz="913883" fontAlgn="auto">
              <a:spcBef>
                <a:spcPct val="20000"/>
              </a:spcBef>
              <a:spcAft>
                <a:spcPts val="844"/>
              </a:spcAft>
              <a:buFont typeface="+mj-lt"/>
              <a:buAutoNum type="arabicPeriod"/>
              <a:defRPr/>
            </a:pPr>
            <a:endParaRPr lang="es-CO" sz="2000" dirty="0">
              <a:cs typeface="Calibri" pitchFamily="34" charset="0"/>
              <a:sym typeface="Gill Sans"/>
            </a:endParaRPr>
          </a:p>
          <a:p>
            <a:pPr defTabSz="913883" fontAlgn="auto">
              <a:spcBef>
                <a:spcPct val="20000"/>
              </a:spcBef>
              <a:spcAft>
                <a:spcPts val="844"/>
              </a:spcAft>
              <a:defRPr/>
            </a:pPr>
            <a:endParaRPr lang="es-CO" sz="2000" dirty="0">
              <a:solidFill>
                <a:schemeClr val="tx1">
                  <a:tint val="75000"/>
                </a:schemeClr>
              </a:solidFill>
              <a:cs typeface="Calibri" pitchFamily="34" charset="0"/>
              <a:sym typeface="Gill Sans"/>
            </a:endParaRPr>
          </a:p>
        </p:txBody>
      </p:sp>
      <p:graphicFrame>
        <p:nvGraphicFramePr>
          <p:cNvPr id="7" name="Diagram 7"/>
          <p:cNvGraphicFramePr/>
          <p:nvPr/>
        </p:nvGraphicFramePr>
        <p:xfrm>
          <a:off x="461656" y="2440967"/>
          <a:ext cx="8430824" cy="23561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244" name="1 Título"/>
          <p:cNvSpPr>
            <a:spLocks noGrp="1"/>
          </p:cNvSpPr>
          <p:nvPr>
            <p:ph type="title"/>
          </p:nvPr>
        </p:nvSpPr>
        <p:spPr bwMode="auto">
          <a:xfrm>
            <a:off x="251520" y="1247477"/>
            <a:ext cx="8229600" cy="741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ES" sz="3200" b="1" dirty="0" smtClean="0">
                <a:solidFill>
                  <a:schemeClr val="accent2">
                    <a:lumMod val="75000"/>
                  </a:schemeClr>
                </a:solidFill>
              </a:rPr>
              <a:t>¿A quiénes y qué se evalúa?</a:t>
            </a:r>
          </a:p>
        </p:txBody>
      </p:sp>
    </p:spTree>
    <p:extLst>
      <p:ext uri="{BB962C8B-B14F-4D97-AF65-F5344CB8AC3E}">
        <p14:creationId xmlns:p14="http://schemas.microsoft.com/office/powerpoint/2010/main" val="2732321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F633887F102C643A1C1EC6573341BEB" ma:contentTypeVersion="0" ma:contentTypeDescription="Crear nuevo documento." ma:contentTypeScope="" ma:versionID="728de8a5e371a84624f93a462b5c8aa9">
  <xsd:schema xmlns:xsd="http://www.w3.org/2001/XMLSchema" xmlns:p="http://schemas.microsoft.com/office/2006/metadata/properties" targetNamespace="http://schemas.microsoft.com/office/2006/metadata/properties" ma:root="true" ma:fieldsID="27f9851a2d8c981023976182fd07483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ma:readOnly="true"/>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3B4B38-5263-4A3B-91D4-C4C18AA10C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4146E56-6880-4E5D-99FF-5B0A4DFEFCE7}">
  <ds:schemaRefs>
    <ds:schemaRef ds:uri="http://schemas.microsoft.com/sharepoint/v3/contenttype/forms"/>
  </ds:schemaRefs>
</ds:datastoreItem>
</file>

<file path=customXml/itemProps3.xml><?xml version="1.0" encoding="utf-8"?>
<ds:datastoreItem xmlns:ds="http://schemas.openxmlformats.org/officeDocument/2006/customXml" ds:itemID="{A555DE6F-5101-46BF-896E-96A972FAF7D4}">
  <ds:schemaRefs>
    <ds:schemaRef ds:uri="http://schemas.microsoft.com/office/2006/documentManagement/types"/>
    <ds:schemaRef ds:uri="http://www.w3.org/XML/1998/namespace"/>
    <ds:schemaRef ds:uri="http://purl.org/dc/elements/1.1/"/>
    <ds:schemaRef ds:uri="http://purl.org/dc/terms/"/>
    <ds:schemaRef ds:uri="http://purl.org/dc/dcmitype/"/>
    <ds:schemaRef ds:uri="http://schemas.openxmlformats.org/package/2006/metadata/core-propertie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1940</TotalTime>
  <Words>1256</Words>
  <Application>Microsoft Office PowerPoint</Application>
  <PresentationFormat>Presentación en pantalla (4:3)</PresentationFormat>
  <Paragraphs>171</Paragraphs>
  <Slides>19</Slides>
  <Notes>10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Diseño personalizado</vt:lpstr>
      <vt:lpstr>Taller I: Contextualización y conceptualización de las pruebas saber 3º y 5º  2013</vt:lpstr>
      <vt:lpstr>Objetivo General</vt:lpstr>
      <vt:lpstr>Objetivos Específicos</vt:lpstr>
      <vt:lpstr>El papel del ICFES en el ciclo de la evaluación</vt:lpstr>
      <vt:lpstr>¿Qué se busca con las pruebas?</vt:lpstr>
      <vt:lpstr>¿Qué se busca con las pruebas?</vt:lpstr>
      <vt:lpstr>¿Cuáles son las características de la prueba?</vt:lpstr>
      <vt:lpstr>¿Cuáles son las características de la prueba?</vt:lpstr>
      <vt:lpstr>¿A quiénes y qué se evalúa?</vt:lpstr>
      <vt:lpstr>¿Qué se evalúa?</vt:lpstr>
      <vt:lpstr>¿Qué se evalúa?</vt:lpstr>
      <vt:lpstr>Qué se evalúa</vt:lpstr>
      <vt:lpstr>Qué se evalúa</vt:lpstr>
      <vt:lpstr>Presentación de PowerPoint</vt:lpstr>
      <vt:lpstr>Presentación de PowerPoint</vt:lpstr>
      <vt:lpstr>¿Qué se evalúa en matemáticas? </vt:lpstr>
      <vt:lpstr>¿Qué se evalúa en matemáticas? </vt:lpstr>
      <vt:lpstr>Presentación de PowerPoint</vt:lpstr>
      <vt:lpstr>GRACIAS </vt:lpstr>
    </vt:vector>
  </TitlesOfParts>
  <Company>EMAC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EMAC</dc:creator>
  <cp:lastModifiedBy>OLGA LUCIA</cp:lastModifiedBy>
  <cp:revision>255</cp:revision>
  <dcterms:created xsi:type="dcterms:W3CDTF">2010-11-03T23:49:45Z</dcterms:created>
  <dcterms:modified xsi:type="dcterms:W3CDTF">2013-06-11T12:44:50Z</dcterms:modified>
</cp:coreProperties>
</file>